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FF99"/>
    <a:srgbClr val="FF66FF"/>
    <a:srgbClr val="CC99FF"/>
    <a:srgbClr val="AE3CA6"/>
    <a:srgbClr val="CCFF99"/>
    <a:srgbClr val="15F3BE"/>
    <a:srgbClr val="FF9999"/>
    <a:srgbClr val="CC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40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5A24-8F85-D0E7-C717-E056969F32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A2E3E-2FED-9F22-5981-276907B697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DE9F29-C7E1-0E7D-31A3-1DD9D354A8A0}"/>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5" name="Footer Placeholder 4">
            <a:extLst>
              <a:ext uri="{FF2B5EF4-FFF2-40B4-BE49-F238E27FC236}">
                <a16:creationId xmlns:a16="http://schemas.microsoft.com/office/drawing/2014/main" id="{84F04F50-F3F8-8DE5-CB15-AB3A0C5B1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FDFCA-5959-75D1-6188-E39E9274B81E}"/>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396794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7201-9EE9-6B05-B0EB-FC44CD948D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90C11B-EFFB-D2A3-139A-E5BE1F3A6A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D84E6-3904-6605-3ADC-E2A9573DFA08}"/>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5" name="Footer Placeholder 4">
            <a:extLst>
              <a:ext uri="{FF2B5EF4-FFF2-40B4-BE49-F238E27FC236}">
                <a16:creationId xmlns:a16="http://schemas.microsoft.com/office/drawing/2014/main" id="{7B1371C2-AAE7-9891-4EC4-908378822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250D9-88EA-A1F6-462A-A63668083B99}"/>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416620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57E6F5-0B30-D0CA-DADF-49DF2DC055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D019A-EACC-EAED-4AC6-30D6B1550E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F503B-8CD4-32BD-DC20-DC223A2E9A6B}"/>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5" name="Footer Placeholder 4">
            <a:extLst>
              <a:ext uri="{FF2B5EF4-FFF2-40B4-BE49-F238E27FC236}">
                <a16:creationId xmlns:a16="http://schemas.microsoft.com/office/drawing/2014/main" id="{0E583119-3758-8CB4-E2BA-A3D4DEBA8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72D48-311E-FE24-B9A7-84312C09FC09}"/>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21384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5A78-AD28-42F9-75EF-93D8E2B0D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484CF-EB61-12EC-6311-8B45CE8976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76A40-E9CB-7559-4455-8A58DCE25116}"/>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5" name="Footer Placeholder 4">
            <a:extLst>
              <a:ext uri="{FF2B5EF4-FFF2-40B4-BE49-F238E27FC236}">
                <a16:creationId xmlns:a16="http://schemas.microsoft.com/office/drawing/2014/main" id="{888FCA6A-0523-B911-2CA4-052D1FDD2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70C6F-A8E7-1F1B-D526-BFBB6BF0E95F}"/>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305966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7CFCD-FA1F-1A0A-D319-FADAB14FAE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AA934C-C7DB-26C6-D2F3-164B45E11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2AB1F7-D840-B6F6-6669-2B373E4E5B1A}"/>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5" name="Footer Placeholder 4">
            <a:extLst>
              <a:ext uri="{FF2B5EF4-FFF2-40B4-BE49-F238E27FC236}">
                <a16:creationId xmlns:a16="http://schemas.microsoft.com/office/drawing/2014/main" id="{DE54F92C-8DFB-6AE5-AEA3-3193E5BE2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BFE08-055B-5BE2-BD30-F8537A71CDAF}"/>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363043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FEC4-A07B-22C1-A145-6861E3BCF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C07F5-2E8B-2506-C4FF-7D3C655C65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5FB22B-9608-C18A-13E1-15F9ACCBF7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544A3-0E2A-BE58-C8F2-511CE5E2E67B}"/>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6" name="Footer Placeholder 5">
            <a:extLst>
              <a:ext uri="{FF2B5EF4-FFF2-40B4-BE49-F238E27FC236}">
                <a16:creationId xmlns:a16="http://schemas.microsoft.com/office/drawing/2014/main" id="{B948C2D1-965B-128C-06D0-545AA6118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FC7F5-60A9-3EE9-52C5-8449697480B6}"/>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131270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E5A9-AE25-FFD6-0E35-4A515834B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62850-7E9B-AA6C-71D0-CBB0556433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9D411-487E-4E39-7441-EB10E50111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6D641E-DAA5-6DED-672B-9AAAB5B41B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0BD6ED-950D-9B63-BC74-050C822249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FDAFEE-358F-41D1-A358-1D8AC9C5F6E1}"/>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8" name="Footer Placeholder 7">
            <a:extLst>
              <a:ext uri="{FF2B5EF4-FFF2-40B4-BE49-F238E27FC236}">
                <a16:creationId xmlns:a16="http://schemas.microsoft.com/office/drawing/2014/main" id="{E6AD3DBE-E535-9282-3A4A-3152CB258D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0F38E-1F53-4450-368A-24A654A1E564}"/>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4098691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6B89F-D733-CD47-86BA-A4CDF34AB0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4CC805-AC53-D411-6031-4C2A406BF55D}"/>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4" name="Footer Placeholder 3">
            <a:extLst>
              <a:ext uri="{FF2B5EF4-FFF2-40B4-BE49-F238E27FC236}">
                <a16:creationId xmlns:a16="http://schemas.microsoft.com/office/drawing/2014/main" id="{68014C60-0680-3428-D4A7-115EDE63EE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7442F2-778B-8D7A-9FD6-C2020E999BCF}"/>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417506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4B41F6-7026-1C02-488F-3E2CB6ED7C22}"/>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3" name="Footer Placeholder 2">
            <a:extLst>
              <a:ext uri="{FF2B5EF4-FFF2-40B4-BE49-F238E27FC236}">
                <a16:creationId xmlns:a16="http://schemas.microsoft.com/office/drawing/2014/main" id="{56AD25F0-FD60-F46D-70EB-041BCA3625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5D9C84-D76D-6890-AB19-F5701E8BCC72}"/>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425272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5331-FA58-FFD5-44E2-A1F25A7DF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F8859B-1744-BBE8-A714-2CFA869B5A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EACF12-2DCC-03FF-C6D4-6379FAB86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C8FA6F-5AFF-50BD-3158-975620001C30}"/>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6" name="Footer Placeholder 5">
            <a:extLst>
              <a:ext uri="{FF2B5EF4-FFF2-40B4-BE49-F238E27FC236}">
                <a16:creationId xmlns:a16="http://schemas.microsoft.com/office/drawing/2014/main" id="{06405978-ED46-6288-BAC7-61FDC3F6A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565A5-8410-E087-499D-59EC52B4AC04}"/>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1225718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7B058-6443-5D09-FF6B-7B417D05D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4E74D-74C2-4042-5D6F-6F3B8555DA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0FF30F-0B61-9D7E-63C9-73FE87FCB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D4378-3557-3CE4-C631-BD0314632D9F}"/>
              </a:ext>
            </a:extLst>
          </p:cNvPr>
          <p:cNvSpPr>
            <a:spLocks noGrp="1"/>
          </p:cNvSpPr>
          <p:nvPr>
            <p:ph type="dt" sz="half" idx="10"/>
          </p:nvPr>
        </p:nvSpPr>
        <p:spPr/>
        <p:txBody>
          <a:bodyPr/>
          <a:lstStyle/>
          <a:p>
            <a:fld id="{4D07E658-8200-460E-B6D3-3CD890BCBF53}" type="datetimeFigureOut">
              <a:rPr lang="en-US" smtClean="0"/>
              <a:t>8/23/2023</a:t>
            </a:fld>
            <a:endParaRPr lang="en-US"/>
          </a:p>
        </p:txBody>
      </p:sp>
      <p:sp>
        <p:nvSpPr>
          <p:cNvPr id="6" name="Footer Placeholder 5">
            <a:extLst>
              <a:ext uri="{FF2B5EF4-FFF2-40B4-BE49-F238E27FC236}">
                <a16:creationId xmlns:a16="http://schemas.microsoft.com/office/drawing/2014/main" id="{293A3D10-98AE-177A-9865-5D84EEE3F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D5E30-EF1E-92E8-7B3F-D23FBC6C10F2}"/>
              </a:ext>
            </a:extLst>
          </p:cNvPr>
          <p:cNvSpPr>
            <a:spLocks noGrp="1"/>
          </p:cNvSpPr>
          <p:nvPr>
            <p:ph type="sldNum" sz="quarter" idx="12"/>
          </p:nvPr>
        </p:nvSpPr>
        <p:spPr/>
        <p:txBody>
          <a:bodyPr/>
          <a:lstStyle/>
          <a:p>
            <a:fld id="{5C8EDC5A-B5F7-41E6-8664-C560F9E097E6}" type="slidenum">
              <a:rPr lang="en-US" smtClean="0"/>
              <a:t>‹#›</a:t>
            </a:fld>
            <a:endParaRPr lang="en-US"/>
          </a:p>
        </p:txBody>
      </p:sp>
    </p:spTree>
    <p:extLst>
      <p:ext uri="{BB962C8B-B14F-4D97-AF65-F5344CB8AC3E}">
        <p14:creationId xmlns:p14="http://schemas.microsoft.com/office/powerpoint/2010/main" val="369102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46C02-F1AC-82F4-8443-ED7E3BAF5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D8044-7CAC-D978-D969-5A6740442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26EAD-2A48-97B6-51DE-002BA4AA2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7E658-8200-460E-B6D3-3CD890BCBF53}" type="datetimeFigureOut">
              <a:rPr lang="en-US" smtClean="0"/>
              <a:t>8/23/2023</a:t>
            </a:fld>
            <a:endParaRPr lang="en-US"/>
          </a:p>
        </p:txBody>
      </p:sp>
      <p:sp>
        <p:nvSpPr>
          <p:cNvPr id="5" name="Footer Placeholder 4">
            <a:extLst>
              <a:ext uri="{FF2B5EF4-FFF2-40B4-BE49-F238E27FC236}">
                <a16:creationId xmlns:a16="http://schemas.microsoft.com/office/drawing/2014/main" id="{5E0D14AE-176D-D56D-4A2A-38469FEBF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66DC2B-063B-AB53-BF4B-780C8AF5E8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EDC5A-B5F7-41E6-8664-C560F9E097E6}" type="slidenum">
              <a:rPr lang="en-US" smtClean="0"/>
              <a:t>‹#›</a:t>
            </a:fld>
            <a:endParaRPr lang="en-US"/>
          </a:p>
        </p:txBody>
      </p:sp>
    </p:spTree>
    <p:extLst>
      <p:ext uri="{BB962C8B-B14F-4D97-AF65-F5344CB8AC3E}">
        <p14:creationId xmlns:p14="http://schemas.microsoft.com/office/powerpoint/2010/main" val="1128492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audio" Target="../media/audio2.wav"/><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2.png"/><Relationship Id="rId9"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41A28-C5E2-0D69-D396-E36BCEED70C4}"/>
              </a:ext>
            </a:extLst>
          </p:cNvPr>
          <p:cNvPicPr>
            <a:picLocks noChangeAspect="1"/>
          </p:cNvPicPr>
          <p:nvPr/>
        </p:nvPicPr>
        <p:blipFill rotWithShape="1">
          <a:blip r:embed="rId3"/>
          <a:srcRect t="26954" b="2750"/>
          <a:stretch/>
        </p:blipFill>
        <p:spPr>
          <a:xfrm>
            <a:off x="0" y="0"/>
            <a:ext cx="12192000" cy="6858000"/>
          </a:xfrm>
          <a:prstGeom prst="rect">
            <a:avLst/>
          </a:prstGeom>
        </p:spPr>
      </p:pic>
      <p:sp>
        <p:nvSpPr>
          <p:cNvPr id="4" name="TextBox 3">
            <a:extLst>
              <a:ext uri="{FF2B5EF4-FFF2-40B4-BE49-F238E27FC236}">
                <a16:creationId xmlns:a16="http://schemas.microsoft.com/office/drawing/2014/main" id="{E098AFAA-4450-F836-0380-1957B42EAFA0}"/>
              </a:ext>
            </a:extLst>
          </p:cNvPr>
          <p:cNvSpPr txBox="1"/>
          <p:nvPr/>
        </p:nvSpPr>
        <p:spPr>
          <a:xfrm>
            <a:off x="2057400" y="288029"/>
            <a:ext cx="8077200" cy="830997"/>
          </a:xfrm>
          <a:prstGeom prst="rect">
            <a:avLst/>
          </a:prstGeom>
          <a:solidFill>
            <a:schemeClr val="bg1"/>
          </a:solidFill>
        </p:spPr>
        <p:txBody>
          <a:bodyPr wrap="square" rtlCol="0">
            <a:spAutoFit/>
          </a:bodyPr>
          <a:lstStyle/>
          <a:p>
            <a:pPr algn="ctr"/>
            <a:r>
              <a:rPr lang="vi-VN" sz="4800" b="1" dirty="0">
                <a:solidFill>
                  <a:srgbClr val="002060"/>
                </a:solidFill>
                <a:effectLst>
                  <a:outerShdw blurRad="38100" dist="38100" dir="2700000" algn="tl">
                    <a:srgbClr val="000000">
                      <a:alpha val="43137"/>
                    </a:srgbClr>
                  </a:outerShdw>
                </a:effectLst>
                <a:latin typeface="UTM Duepuntozero" panose="02040603050506020204" pitchFamily="18" charset="0"/>
              </a:rPr>
              <a:t>Thứ ..... ngày ..... tháng ..... năm .....</a:t>
            </a:r>
            <a:endParaRPr lang="en-US" sz="4800" b="1" dirty="0">
              <a:solidFill>
                <a:srgbClr val="002060"/>
              </a:solidFill>
              <a:effectLst>
                <a:outerShdw blurRad="38100" dist="38100" dir="2700000" algn="tl">
                  <a:srgbClr val="000000">
                    <a:alpha val="43137"/>
                  </a:srgbClr>
                </a:outerShdw>
              </a:effectLst>
              <a:latin typeface="UTM Duepuntozero" panose="02040603050506020204" pitchFamily="18" charset="0"/>
            </a:endParaRPr>
          </a:p>
        </p:txBody>
      </p:sp>
      <p:grpSp>
        <p:nvGrpSpPr>
          <p:cNvPr id="5" name="Group 4">
            <a:extLst>
              <a:ext uri="{FF2B5EF4-FFF2-40B4-BE49-F238E27FC236}">
                <a16:creationId xmlns:a16="http://schemas.microsoft.com/office/drawing/2014/main" id="{0AB07B12-3F6E-637A-076F-5FEB1B8B24D8}"/>
              </a:ext>
            </a:extLst>
          </p:cNvPr>
          <p:cNvGrpSpPr/>
          <p:nvPr/>
        </p:nvGrpSpPr>
        <p:grpSpPr>
          <a:xfrm>
            <a:off x="4621876" y="1119026"/>
            <a:ext cx="3215640" cy="830997"/>
            <a:chOff x="4343400" y="4141261"/>
            <a:chExt cx="3215640" cy="830997"/>
          </a:xfrm>
        </p:grpSpPr>
        <p:sp>
          <p:nvSpPr>
            <p:cNvPr id="6" name="TextBox 5">
              <a:extLst>
                <a:ext uri="{FF2B5EF4-FFF2-40B4-BE49-F238E27FC236}">
                  <a16:creationId xmlns:a16="http://schemas.microsoft.com/office/drawing/2014/main" id="{DE9371EE-C6AB-E067-78CF-ED1FA5221E21}"/>
                </a:ext>
              </a:extLst>
            </p:cNvPr>
            <p:cNvSpPr txBox="1"/>
            <p:nvPr/>
          </p:nvSpPr>
          <p:spPr>
            <a:xfrm>
              <a:off x="4343400" y="4141261"/>
              <a:ext cx="3215640" cy="830997"/>
            </a:xfrm>
            <a:prstGeom prst="rect">
              <a:avLst/>
            </a:prstGeom>
            <a:noFill/>
          </p:spPr>
          <p:txBody>
            <a:bodyPr wrap="square" rtlCol="0">
              <a:spAutoFit/>
            </a:bodyPr>
            <a:lstStyle/>
            <a:p>
              <a:pPr algn="ctr"/>
              <a:r>
                <a:rPr lang="vi-VN" sz="4800" dirty="0">
                  <a:ln w="177800">
                    <a:solidFill>
                      <a:schemeClr val="bg1"/>
                    </a:solidFill>
                  </a:ln>
                  <a:latin typeface="UTM Mother" panose="02040603050506020204" pitchFamily="18" charset="0"/>
                </a:rPr>
                <a:t>Khoa học</a:t>
              </a:r>
              <a:endParaRPr lang="en-US" sz="4800" dirty="0">
                <a:ln w="177800">
                  <a:solidFill>
                    <a:schemeClr val="bg1"/>
                  </a:solidFill>
                </a:ln>
                <a:latin typeface="UTM Mother" panose="02040603050506020204" pitchFamily="18" charset="0"/>
              </a:endParaRPr>
            </a:p>
          </p:txBody>
        </p:sp>
        <p:sp>
          <p:nvSpPr>
            <p:cNvPr id="7" name="TextBox 6">
              <a:extLst>
                <a:ext uri="{FF2B5EF4-FFF2-40B4-BE49-F238E27FC236}">
                  <a16:creationId xmlns:a16="http://schemas.microsoft.com/office/drawing/2014/main" id="{3FC4FC87-EBF4-46B1-40D3-E65A3EA405EE}"/>
                </a:ext>
              </a:extLst>
            </p:cNvPr>
            <p:cNvSpPr txBox="1"/>
            <p:nvPr/>
          </p:nvSpPr>
          <p:spPr>
            <a:xfrm>
              <a:off x="4343400" y="4141261"/>
              <a:ext cx="3215640" cy="830997"/>
            </a:xfrm>
            <a:prstGeom prst="rect">
              <a:avLst/>
            </a:prstGeom>
            <a:noFill/>
          </p:spPr>
          <p:txBody>
            <a:bodyPr wrap="square" rtlCol="0">
              <a:spAutoFit/>
            </a:bodyPr>
            <a:lstStyle/>
            <a:p>
              <a:pPr algn="ctr"/>
              <a:r>
                <a:rPr lang="vi-VN" sz="4800" dirty="0">
                  <a:solidFill>
                    <a:srgbClr val="FF0066"/>
                  </a:solidFill>
                  <a:latin typeface="UTM Mother" panose="02040603050506020204" pitchFamily="18" charset="0"/>
                </a:rPr>
                <a:t>Khoa học</a:t>
              </a:r>
              <a:endParaRPr lang="en-US" sz="4800" dirty="0">
                <a:solidFill>
                  <a:srgbClr val="FF0066"/>
                </a:solidFill>
                <a:latin typeface="UTM Mother" panose="02040603050506020204" pitchFamily="18" charset="0"/>
              </a:endParaRPr>
            </a:p>
          </p:txBody>
        </p:sp>
      </p:grpSp>
      <p:grpSp>
        <p:nvGrpSpPr>
          <p:cNvPr id="8" name="Group 7">
            <a:extLst>
              <a:ext uri="{FF2B5EF4-FFF2-40B4-BE49-F238E27FC236}">
                <a16:creationId xmlns:a16="http://schemas.microsoft.com/office/drawing/2014/main" id="{76616A9A-9DC9-29DE-B96E-0BAF38E21A38}"/>
              </a:ext>
            </a:extLst>
          </p:cNvPr>
          <p:cNvGrpSpPr/>
          <p:nvPr/>
        </p:nvGrpSpPr>
        <p:grpSpPr>
          <a:xfrm>
            <a:off x="2302753" y="2184024"/>
            <a:ext cx="1747621" cy="968286"/>
            <a:chOff x="3806208" y="5686922"/>
            <a:chExt cx="1747621" cy="968286"/>
          </a:xfrm>
        </p:grpSpPr>
        <p:sp>
          <p:nvSpPr>
            <p:cNvPr id="9" name="TextBox 11">
              <a:extLst>
                <a:ext uri="{FF2B5EF4-FFF2-40B4-BE49-F238E27FC236}">
                  <a16:creationId xmlns:a16="http://schemas.microsoft.com/office/drawing/2014/main" id="{B505B082-C559-37B9-CC67-8C3B924A2A9F}"/>
                </a:ext>
              </a:extLst>
            </p:cNvPr>
            <p:cNvSpPr txBox="1"/>
            <p:nvPr/>
          </p:nvSpPr>
          <p:spPr>
            <a:xfrm rot="20480563">
              <a:off x="3806211" y="5703271"/>
              <a:ext cx="1747618" cy="951937"/>
            </a:xfrm>
            <a:prstGeom prst="rect">
              <a:avLst/>
            </a:prstGeom>
            <a:noFill/>
          </p:spPr>
          <p:txBody>
            <a:bodyPr wrap="square" rtlCol="0">
              <a:prstTxWarp prst="textArchUp">
                <a:avLst/>
              </a:prstTxWarp>
              <a:spAutoFit/>
            </a:bodyPr>
            <a:lstStyle/>
            <a:p>
              <a:pPr algn="ctr"/>
              <a:r>
                <a:rPr lang="en-US" sz="6000" dirty="0" err="1">
                  <a:ln w="127000">
                    <a:solidFill>
                      <a:schemeClr val="bg1"/>
                    </a:solidFill>
                  </a:ln>
                  <a:latin typeface="UTM Edwardian" panose="02040603050506020204" pitchFamily="18" charset="0"/>
                  <a:ea typeface="LNTH-LuoLuoNotangYuanTi 1" pitchFamily="2" charset="-128"/>
                  <a:cs typeface="LNTH-LuoLuoNotangYuanTi 1" pitchFamily="2" charset="-128"/>
                </a:rPr>
                <a:t>Bài</a:t>
              </a:r>
              <a:r>
                <a:rPr lang="en-US" sz="6000" dirty="0">
                  <a:ln w="127000">
                    <a:solidFill>
                      <a:schemeClr val="bg1"/>
                    </a:solidFill>
                  </a:ln>
                  <a:latin typeface="UTM Edwardian" panose="02040603050506020204" pitchFamily="18" charset="0"/>
                  <a:ea typeface="LNTH-LuoLuoNotangYuanTi 1" pitchFamily="2" charset="-128"/>
                  <a:cs typeface="LNTH-LuoLuoNotangYuanTi 1" pitchFamily="2" charset="-128"/>
                </a:rPr>
                <a:t> 20:</a:t>
              </a:r>
            </a:p>
          </p:txBody>
        </p:sp>
        <p:sp>
          <p:nvSpPr>
            <p:cNvPr id="10" name="TextBox 12">
              <a:extLst>
                <a:ext uri="{FF2B5EF4-FFF2-40B4-BE49-F238E27FC236}">
                  <a16:creationId xmlns:a16="http://schemas.microsoft.com/office/drawing/2014/main" id="{15020DB7-AA0A-907F-E2AF-0FA677C20823}"/>
                </a:ext>
              </a:extLst>
            </p:cNvPr>
            <p:cNvSpPr txBox="1"/>
            <p:nvPr/>
          </p:nvSpPr>
          <p:spPr>
            <a:xfrm rot="20480563">
              <a:off x="3806208" y="5686922"/>
              <a:ext cx="1747618" cy="951937"/>
            </a:xfrm>
            <a:prstGeom prst="rect">
              <a:avLst/>
            </a:prstGeom>
            <a:noFill/>
          </p:spPr>
          <p:txBody>
            <a:bodyPr wrap="square" rtlCol="0">
              <a:prstTxWarp prst="textArchUp">
                <a:avLst/>
              </a:prstTxWarp>
              <a:spAutoFit/>
            </a:bodyPr>
            <a:lstStyle/>
            <a:p>
              <a:pPr algn="ctr"/>
              <a:r>
                <a:rPr lang="en-US" sz="6000" dirty="0" err="1">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Bài</a:t>
              </a:r>
              <a:r>
                <a:rPr lang="en-US" sz="6000"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20</a:t>
              </a:r>
              <a:r>
                <a:rPr lang="vi-VN" sz="6000"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a:t>
              </a:r>
              <a:endParaRPr lang="en-US" sz="6000"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11" name="Group 10">
            <a:extLst>
              <a:ext uri="{FF2B5EF4-FFF2-40B4-BE49-F238E27FC236}">
                <a16:creationId xmlns:a16="http://schemas.microsoft.com/office/drawing/2014/main" id="{98ED408D-217F-A2D2-B300-9861D85DD96C}"/>
              </a:ext>
            </a:extLst>
          </p:cNvPr>
          <p:cNvGrpSpPr/>
          <p:nvPr/>
        </p:nvGrpSpPr>
        <p:grpSpPr>
          <a:xfrm>
            <a:off x="2205611" y="2971804"/>
            <a:ext cx="8322024" cy="1754326"/>
            <a:chOff x="2602815" y="4453013"/>
            <a:chExt cx="10487801" cy="1754326"/>
          </a:xfrm>
        </p:grpSpPr>
        <p:sp>
          <p:nvSpPr>
            <p:cNvPr id="12" name="TextBox 11">
              <a:extLst>
                <a:ext uri="{FF2B5EF4-FFF2-40B4-BE49-F238E27FC236}">
                  <a16:creationId xmlns:a16="http://schemas.microsoft.com/office/drawing/2014/main" id="{EC363A4B-A340-8AE8-5E0E-F84EF889290C}"/>
                </a:ext>
              </a:extLst>
            </p:cNvPr>
            <p:cNvSpPr txBox="1"/>
            <p:nvPr/>
          </p:nvSpPr>
          <p:spPr>
            <a:xfrm>
              <a:off x="2720672" y="4453013"/>
              <a:ext cx="10252088" cy="1754326"/>
            </a:xfrm>
            <a:prstGeom prst="rect">
              <a:avLst/>
            </a:prstGeom>
            <a:noFill/>
          </p:spPr>
          <p:txBody>
            <a:bodyPr wrap="square" rtlCol="0">
              <a:spAutoFit/>
            </a:bodyPr>
            <a:lstStyle/>
            <a:p>
              <a:pPr algn="ctr"/>
              <a:r>
                <a:rPr lang="en-US" sz="5400" dirty="0" err="1">
                  <a:ln w="254000">
                    <a:solidFill>
                      <a:srgbClr val="FFFF00"/>
                    </a:solidFill>
                  </a:ln>
                  <a:latin typeface="SVN-ARCO Typography" panose="020B0603050302020204" pitchFamily="34" charset="2"/>
                </a:rPr>
                <a:t>Nấm</a:t>
              </a:r>
              <a:r>
                <a:rPr lang="en-US" sz="5400" dirty="0">
                  <a:ln w="254000">
                    <a:solidFill>
                      <a:srgbClr val="FFFF00"/>
                    </a:solidFill>
                  </a:ln>
                  <a:latin typeface="SVN-ARCO Typography" panose="020B0603050302020204" pitchFamily="34" charset="2"/>
                </a:rPr>
                <a:t> </a:t>
              </a:r>
              <a:r>
                <a:rPr lang="en-US" sz="5400" dirty="0" err="1">
                  <a:ln w="254000">
                    <a:solidFill>
                      <a:srgbClr val="92D050"/>
                    </a:solidFill>
                  </a:ln>
                  <a:latin typeface="SVN-ARCO Typography" panose="020B0603050302020204" pitchFamily="34" charset="2"/>
                </a:rPr>
                <a:t>ăn</a:t>
              </a:r>
              <a:r>
                <a:rPr lang="en-US" sz="5400" dirty="0">
                  <a:ln w="254000">
                    <a:solidFill>
                      <a:srgbClr val="FFFF00"/>
                    </a:solidFill>
                  </a:ln>
                  <a:latin typeface="SVN-ARCO Typography" panose="020B0603050302020204" pitchFamily="34" charset="2"/>
                </a:rPr>
                <a:t> </a:t>
              </a:r>
              <a:r>
                <a:rPr lang="en-US" sz="5400" dirty="0" err="1">
                  <a:ln w="254000">
                    <a:solidFill>
                      <a:schemeClr val="accent5">
                        <a:lumMod val="60000"/>
                        <a:lumOff val="40000"/>
                      </a:schemeClr>
                    </a:solidFill>
                  </a:ln>
                  <a:latin typeface="SVN-ARCO Typography" panose="020B0603050302020204" pitchFamily="34" charset="2"/>
                </a:rPr>
                <a:t>và</a:t>
              </a:r>
              <a:r>
                <a:rPr lang="en-US" sz="5400" dirty="0">
                  <a:ln w="254000">
                    <a:solidFill>
                      <a:srgbClr val="FFFF00"/>
                    </a:solidFill>
                  </a:ln>
                  <a:latin typeface="SVN-ARCO Typography" panose="020B0603050302020204" pitchFamily="34" charset="2"/>
                </a:rPr>
                <a:t> </a:t>
              </a:r>
              <a:r>
                <a:rPr lang="en-US" sz="5400" dirty="0" err="1">
                  <a:ln w="254000">
                    <a:solidFill>
                      <a:srgbClr val="FF66FF"/>
                    </a:solidFill>
                  </a:ln>
                  <a:latin typeface="SVN-ARCO Typography" panose="020B0603050302020204" pitchFamily="34" charset="2"/>
                </a:rPr>
                <a:t>nấm</a:t>
              </a:r>
              <a:r>
                <a:rPr lang="en-US" sz="5400" dirty="0">
                  <a:ln w="254000">
                    <a:solidFill>
                      <a:srgbClr val="FFFF00"/>
                    </a:solidFill>
                  </a:ln>
                  <a:latin typeface="SVN-ARCO Typography" panose="020B0603050302020204" pitchFamily="34" charset="2"/>
                </a:rPr>
                <a:t> </a:t>
              </a:r>
              <a:r>
                <a:rPr lang="en-US" sz="5400" dirty="0">
                  <a:ln w="254000">
                    <a:solidFill>
                      <a:srgbClr val="FF9966"/>
                    </a:solidFill>
                  </a:ln>
                  <a:latin typeface="SVN-ARCO Typography" panose="020B0603050302020204" pitchFamily="34" charset="2"/>
                </a:rPr>
                <a:t>men </a:t>
              </a:r>
              <a:r>
                <a:rPr lang="en-US" sz="5400" dirty="0" err="1">
                  <a:ln w="254000">
                    <a:solidFill>
                      <a:srgbClr val="CC99FF"/>
                    </a:solidFill>
                  </a:ln>
                  <a:latin typeface="SVN-ARCO Typography" panose="020B0603050302020204" pitchFamily="34" charset="2"/>
                </a:rPr>
                <a:t>trong</a:t>
              </a:r>
              <a:r>
                <a:rPr lang="en-US" sz="5400" dirty="0">
                  <a:ln w="254000">
                    <a:solidFill>
                      <a:srgbClr val="FFFF00"/>
                    </a:solidFill>
                  </a:ln>
                  <a:latin typeface="SVN-ARCO Typography" panose="020B0603050302020204" pitchFamily="34" charset="2"/>
                </a:rPr>
                <a:t> </a:t>
              </a:r>
              <a:r>
                <a:rPr lang="en-US" sz="5400" dirty="0" err="1">
                  <a:ln w="254000">
                    <a:solidFill>
                      <a:srgbClr val="FF3300"/>
                    </a:solidFill>
                  </a:ln>
                  <a:latin typeface="SVN-ARCO Typography" panose="020B0603050302020204" pitchFamily="34" charset="2"/>
                </a:rPr>
                <a:t>đời</a:t>
              </a:r>
              <a:r>
                <a:rPr lang="en-US" sz="5400" dirty="0">
                  <a:ln w="254000">
                    <a:solidFill>
                      <a:srgbClr val="FFFF00"/>
                    </a:solidFill>
                  </a:ln>
                  <a:latin typeface="SVN-ARCO Typography" panose="020B0603050302020204" pitchFamily="34" charset="2"/>
                </a:rPr>
                <a:t> </a:t>
              </a:r>
              <a:r>
                <a:rPr lang="en-US" sz="5400" dirty="0" err="1">
                  <a:ln w="254000">
                    <a:solidFill>
                      <a:srgbClr val="00FFCC"/>
                    </a:solidFill>
                  </a:ln>
                  <a:latin typeface="SVN-ARCO Typography" panose="020B0603050302020204" pitchFamily="34" charset="2"/>
                </a:rPr>
                <a:t>sống</a:t>
              </a:r>
              <a:endParaRPr lang="en-US" sz="5400" dirty="0">
                <a:ln w="254000">
                  <a:solidFill>
                    <a:srgbClr val="00FFCC"/>
                  </a:solidFill>
                </a:ln>
                <a:latin typeface="SVN-ARCO Typography" panose="020B0603050302020204" pitchFamily="34" charset="2"/>
              </a:endParaRPr>
            </a:p>
          </p:txBody>
        </p:sp>
        <p:sp>
          <p:nvSpPr>
            <p:cNvPr id="13" name="TextBox 12">
              <a:extLst>
                <a:ext uri="{FF2B5EF4-FFF2-40B4-BE49-F238E27FC236}">
                  <a16:creationId xmlns:a16="http://schemas.microsoft.com/office/drawing/2014/main" id="{67342AE0-80EA-8D85-B765-99FA9577F46B}"/>
                </a:ext>
              </a:extLst>
            </p:cNvPr>
            <p:cNvSpPr txBox="1"/>
            <p:nvPr/>
          </p:nvSpPr>
          <p:spPr>
            <a:xfrm>
              <a:off x="2602815" y="4453013"/>
              <a:ext cx="10487801" cy="1754326"/>
            </a:xfrm>
            <a:prstGeom prst="rect">
              <a:avLst/>
            </a:prstGeom>
            <a:noFill/>
          </p:spPr>
          <p:txBody>
            <a:bodyPr wrap="square" rtlCol="0">
              <a:spAutoFit/>
            </a:bodyPr>
            <a:lstStyle/>
            <a:p>
              <a:pPr algn="ctr"/>
              <a:r>
                <a:rPr lang="en-US" sz="5400" dirty="0" err="1">
                  <a:ln>
                    <a:solidFill>
                      <a:srgbClr val="002060"/>
                    </a:solidFill>
                  </a:ln>
                  <a:solidFill>
                    <a:schemeClr val="bg1"/>
                  </a:solidFill>
                  <a:latin typeface="SVN-ARCO Typography" panose="020B0603050302020204" pitchFamily="34" charset="2"/>
                </a:rPr>
                <a:t>Nấm</a:t>
              </a:r>
              <a:r>
                <a:rPr lang="en-US" sz="5400" dirty="0">
                  <a:ln>
                    <a:solidFill>
                      <a:srgbClr val="002060"/>
                    </a:solidFill>
                  </a:ln>
                  <a:solidFill>
                    <a:schemeClr val="bg1"/>
                  </a:solidFill>
                  <a:latin typeface="SVN-ARCO Typography" panose="020B0603050302020204" pitchFamily="34" charset="2"/>
                </a:rPr>
                <a:t> </a:t>
              </a:r>
              <a:r>
                <a:rPr lang="en-US" sz="5400" dirty="0" err="1">
                  <a:ln>
                    <a:solidFill>
                      <a:srgbClr val="002060"/>
                    </a:solidFill>
                  </a:ln>
                  <a:solidFill>
                    <a:schemeClr val="bg1"/>
                  </a:solidFill>
                  <a:latin typeface="SVN-ARCO Typography" panose="020B0603050302020204" pitchFamily="34" charset="2"/>
                </a:rPr>
                <a:t>ăn</a:t>
              </a:r>
              <a:r>
                <a:rPr lang="en-US" sz="5400" dirty="0">
                  <a:ln>
                    <a:solidFill>
                      <a:srgbClr val="002060"/>
                    </a:solidFill>
                  </a:ln>
                  <a:solidFill>
                    <a:schemeClr val="bg1"/>
                  </a:solidFill>
                  <a:latin typeface="SVN-ARCO Typography" panose="020B0603050302020204" pitchFamily="34" charset="2"/>
                </a:rPr>
                <a:t> </a:t>
              </a:r>
              <a:r>
                <a:rPr lang="en-US" sz="5400" dirty="0" err="1">
                  <a:ln>
                    <a:solidFill>
                      <a:srgbClr val="002060"/>
                    </a:solidFill>
                  </a:ln>
                  <a:solidFill>
                    <a:schemeClr val="bg1"/>
                  </a:solidFill>
                  <a:latin typeface="SVN-ARCO Typography" panose="020B0603050302020204" pitchFamily="34" charset="2"/>
                </a:rPr>
                <a:t>và</a:t>
              </a:r>
              <a:r>
                <a:rPr lang="en-US" sz="5400" dirty="0">
                  <a:ln>
                    <a:solidFill>
                      <a:srgbClr val="002060"/>
                    </a:solidFill>
                  </a:ln>
                  <a:solidFill>
                    <a:schemeClr val="bg1"/>
                  </a:solidFill>
                  <a:latin typeface="SVN-ARCO Typography" panose="020B0603050302020204" pitchFamily="34" charset="2"/>
                </a:rPr>
                <a:t> </a:t>
              </a:r>
              <a:r>
                <a:rPr lang="en-US" sz="5400" dirty="0" err="1">
                  <a:ln>
                    <a:solidFill>
                      <a:srgbClr val="002060"/>
                    </a:solidFill>
                  </a:ln>
                  <a:solidFill>
                    <a:schemeClr val="bg1"/>
                  </a:solidFill>
                  <a:latin typeface="SVN-ARCO Typography" panose="020B0603050302020204" pitchFamily="34" charset="2"/>
                </a:rPr>
                <a:t>nấm</a:t>
              </a:r>
              <a:r>
                <a:rPr lang="en-US" sz="5400" dirty="0">
                  <a:ln>
                    <a:solidFill>
                      <a:srgbClr val="002060"/>
                    </a:solidFill>
                  </a:ln>
                  <a:solidFill>
                    <a:schemeClr val="bg1"/>
                  </a:solidFill>
                  <a:latin typeface="SVN-ARCO Typography" panose="020B0603050302020204" pitchFamily="34" charset="2"/>
                </a:rPr>
                <a:t> men </a:t>
              </a:r>
              <a:r>
                <a:rPr lang="en-US" sz="5400" dirty="0" err="1">
                  <a:ln>
                    <a:solidFill>
                      <a:srgbClr val="002060"/>
                    </a:solidFill>
                  </a:ln>
                  <a:solidFill>
                    <a:schemeClr val="bg1"/>
                  </a:solidFill>
                  <a:latin typeface="SVN-ARCO Typography" panose="020B0603050302020204" pitchFamily="34" charset="2"/>
                </a:rPr>
                <a:t>trong</a:t>
              </a:r>
              <a:r>
                <a:rPr lang="en-US" sz="5400" dirty="0">
                  <a:ln>
                    <a:solidFill>
                      <a:srgbClr val="002060"/>
                    </a:solidFill>
                  </a:ln>
                  <a:solidFill>
                    <a:schemeClr val="bg1"/>
                  </a:solidFill>
                  <a:latin typeface="SVN-ARCO Typography" panose="020B0603050302020204" pitchFamily="34" charset="2"/>
                </a:rPr>
                <a:t> </a:t>
              </a:r>
              <a:r>
                <a:rPr lang="en-US" sz="5400" dirty="0" err="1">
                  <a:ln>
                    <a:solidFill>
                      <a:srgbClr val="002060"/>
                    </a:solidFill>
                  </a:ln>
                  <a:solidFill>
                    <a:schemeClr val="bg1"/>
                  </a:solidFill>
                  <a:latin typeface="SVN-ARCO Typography" panose="020B0603050302020204" pitchFamily="34" charset="2"/>
                </a:rPr>
                <a:t>đời</a:t>
              </a:r>
              <a:r>
                <a:rPr lang="en-US" sz="5400" dirty="0">
                  <a:ln>
                    <a:solidFill>
                      <a:srgbClr val="002060"/>
                    </a:solidFill>
                  </a:ln>
                  <a:solidFill>
                    <a:schemeClr val="bg1"/>
                  </a:solidFill>
                  <a:latin typeface="SVN-ARCO Typography" panose="020B0603050302020204" pitchFamily="34" charset="2"/>
                </a:rPr>
                <a:t> </a:t>
              </a:r>
              <a:r>
                <a:rPr lang="en-US" sz="5400" dirty="0" err="1">
                  <a:ln>
                    <a:solidFill>
                      <a:srgbClr val="002060"/>
                    </a:solidFill>
                  </a:ln>
                  <a:solidFill>
                    <a:schemeClr val="bg1"/>
                  </a:solidFill>
                  <a:latin typeface="SVN-ARCO Typography" panose="020B0603050302020204" pitchFamily="34" charset="2"/>
                </a:rPr>
                <a:t>sống</a:t>
              </a:r>
              <a:endParaRPr lang="en-US" sz="5400" dirty="0">
                <a:ln>
                  <a:solidFill>
                    <a:srgbClr val="002060"/>
                  </a:solidFill>
                </a:ln>
                <a:solidFill>
                  <a:schemeClr val="bg1"/>
                </a:solidFill>
                <a:latin typeface="SVN-ARCO Typography" panose="020B0603050302020204" pitchFamily="34" charset="2"/>
              </a:endParaRPr>
            </a:p>
          </p:txBody>
        </p:sp>
      </p:grpSp>
      <p:sp>
        <p:nvSpPr>
          <p:cNvPr id="14" name="TextBox 13">
            <a:extLst>
              <a:ext uri="{FF2B5EF4-FFF2-40B4-BE49-F238E27FC236}">
                <a16:creationId xmlns:a16="http://schemas.microsoft.com/office/drawing/2014/main" id="{294E8361-5361-9995-D43C-7EF0C15182AA}"/>
              </a:ext>
            </a:extLst>
          </p:cNvPr>
          <p:cNvSpPr txBox="1"/>
          <p:nvPr/>
        </p:nvSpPr>
        <p:spPr>
          <a:xfrm>
            <a:off x="4501454" y="4810992"/>
            <a:ext cx="3792682" cy="769441"/>
          </a:xfrm>
          <a:prstGeom prst="rect">
            <a:avLst/>
          </a:prstGeom>
          <a:noFill/>
        </p:spPr>
        <p:txBody>
          <a:bodyPr wrap="square" rtlCol="0">
            <a:spAutoFit/>
          </a:bodyPr>
          <a:lstStyle/>
          <a:p>
            <a:pPr algn="ctr"/>
            <a:r>
              <a:rPr lang="en-US" sz="4400" b="1" dirty="0">
                <a:ln>
                  <a:solidFill>
                    <a:schemeClr val="bg1"/>
                  </a:solidFill>
                </a:ln>
                <a:solidFill>
                  <a:srgbClr val="002060"/>
                </a:solidFill>
                <a:latin typeface="UTM Duepuntozero" panose="02040603050506020204" pitchFamily="18" charset="0"/>
              </a:rPr>
              <a:t>2 </a:t>
            </a:r>
            <a:r>
              <a:rPr lang="en-US" sz="4400" b="1" dirty="0" err="1">
                <a:ln>
                  <a:solidFill>
                    <a:schemeClr val="bg1"/>
                  </a:solidFill>
                </a:ln>
                <a:solidFill>
                  <a:srgbClr val="002060"/>
                </a:solidFill>
                <a:latin typeface="UTM Duepuntozero" panose="02040603050506020204" pitchFamily="18" charset="0"/>
              </a:rPr>
              <a:t>tiết</a:t>
            </a:r>
            <a:r>
              <a:rPr lang="en-US" sz="4400" b="1" dirty="0">
                <a:ln>
                  <a:solidFill>
                    <a:schemeClr val="bg1"/>
                  </a:solidFill>
                </a:ln>
                <a:solidFill>
                  <a:srgbClr val="002060"/>
                </a:solidFill>
                <a:latin typeface="UTM Duepuntozero" panose="02040603050506020204" pitchFamily="18" charset="0"/>
              </a:rPr>
              <a:t> – </a:t>
            </a:r>
            <a:r>
              <a:rPr lang="en-US" sz="4400" b="1" dirty="0" err="1">
                <a:ln>
                  <a:solidFill>
                    <a:schemeClr val="bg1"/>
                  </a:solidFill>
                </a:ln>
                <a:solidFill>
                  <a:srgbClr val="002060"/>
                </a:solidFill>
                <a:latin typeface="UTM Duepuntozero" panose="02040603050506020204" pitchFamily="18" charset="0"/>
              </a:rPr>
              <a:t>Tiết</a:t>
            </a:r>
            <a:r>
              <a:rPr lang="en-US" sz="4400" b="1" dirty="0">
                <a:ln>
                  <a:solidFill>
                    <a:schemeClr val="bg1"/>
                  </a:solidFill>
                </a:ln>
                <a:solidFill>
                  <a:srgbClr val="002060"/>
                </a:solidFill>
                <a:latin typeface="UTM Duepuntozero" panose="02040603050506020204" pitchFamily="18" charset="0"/>
              </a:rPr>
              <a:t> 1</a:t>
            </a:r>
          </a:p>
        </p:txBody>
      </p:sp>
    </p:spTree>
    <p:extLst>
      <p:ext uri="{BB962C8B-B14F-4D97-AF65-F5344CB8AC3E}">
        <p14:creationId xmlns:p14="http://schemas.microsoft.com/office/powerpoint/2010/main" val="3225979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71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1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1000">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1000">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14:bounceEnd="71000">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71000">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1000">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14:bounceEnd="71000">
                                          <p:cBhvr additive="base">
                                            <p:cTn id="19" dur="1000" fill="hold"/>
                                            <p:tgtEl>
                                              <p:spTgt spid="11"/>
                                            </p:tgtEl>
                                            <p:attrNameLst>
                                              <p:attrName>ppt_x</p:attrName>
                                            </p:attrNameLst>
                                          </p:cBhvr>
                                          <p:tavLst>
                                            <p:tav tm="0">
                                              <p:val>
                                                <p:strVal val="#ppt_x"/>
                                              </p:val>
                                            </p:tav>
                                            <p:tav tm="100000">
                                              <p:val>
                                                <p:strVal val="#ppt_x"/>
                                              </p:val>
                                            </p:tav>
                                          </p:tavLst>
                                        </p:anim>
                                        <p:anim calcmode="lin" valueType="num" p14:bounceEnd="71000">
                                          <p:cBhvr additive="base">
                                            <p:cTn id="20" dur="1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1000">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14:bounceEnd="71000">
                                          <p:cBhvr additive="base">
                                            <p:cTn id="23" dur="1000" fill="hold"/>
                                            <p:tgtEl>
                                              <p:spTgt spid="14"/>
                                            </p:tgtEl>
                                            <p:attrNameLst>
                                              <p:attrName>ppt_x</p:attrName>
                                            </p:attrNameLst>
                                          </p:cBhvr>
                                          <p:tavLst>
                                            <p:tav tm="0">
                                              <p:val>
                                                <p:strVal val="#ppt_x"/>
                                              </p:val>
                                            </p:tav>
                                            <p:tav tm="100000">
                                              <p:val>
                                                <p:strVal val="#ppt_x"/>
                                              </p:val>
                                            </p:tav>
                                          </p:tavLst>
                                        </p:anim>
                                        <p:anim calcmode="lin" valueType="num" p14:bounceEnd="71000">
                                          <p:cBhvr additive="base">
                                            <p:cTn id="24"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3CCE2472-FB28-C704-D03D-DFC896BF78A5}"/>
              </a:ext>
            </a:extLst>
          </p:cNvPr>
          <p:cNvGrpSpPr/>
          <p:nvPr/>
        </p:nvGrpSpPr>
        <p:grpSpPr>
          <a:xfrm>
            <a:off x="789707" y="470434"/>
            <a:ext cx="9840193" cy="646331"/>
            <a:chOff x="1142999" y="749465"/>
            <a:chExt cx="9840193" cy="646331"/>
          </a:xfrm>
        </p:grpSpPr>
        <p:sp>
          <p:nvSpPr>
            <p:cNvPr id="14" name="TextBox 13">
              <a:extLst>
                <a:ext uri="{FF2B5EF4-FFF2-40B4-BE49-F238E27FC236}">
                  <a16:creationId xmlns:a16="http://schemas.microsoft.com/office/drawing/2014/main" id="{29C4FCB5-1954-CAFB-EF53-78196B85C36F}"/>
                </a:ext>
              </a:extLst>
            </p:cNvPr>
            <p:cNvSpPr txBox="1"/>
            <p:nvPr/>
          </p:nvSpPr>
          <p:spPr>
            <a:xfrm>
              <a:off x="1745672" y="749465"/>
              <a:ext cx="9237520" cy="646331"/>
            </a:xfrm>
            <a:prstGeom prst="rect">
              <a:avLst/>
            </a:prstGeom>
            <a:noFill/>
          </p:spPr>
          <p:txBody>
            <a:bodyPr wrap="square" rtlCol="0">
              <a:spAutoFit/>
            </a:bodyPr>
            <a:lstStyle/>
            <a:p>
              <a:r>
                <a:rPr lang="vi-VN" sz="3600" b="1" dirty="0">
                  <a:solidFill>
                    <a:srgbClr val="002060"/>
                  </a:solidFill>
                  <a:latin typeface="UTM Duepuntozero" panose="02040603050506020204" pitchFamily="18" charset="0"/>
                </a:rPr>
                <a:t>Một số đặc điểm của nấm được dùng làm thức ăn.</a:t>
              </a:r>
              <a:endParaRPr lang="en-US" sz="3600" b="1" dirty="0">
                <a:solidFill>
                  <a:srgbClr val="002060"/>
                </a:solidFill>
                <a:latin typeface="UTM Duepuntozero" panose="02040603050506020204" pitchFamily="18" charset="0"/>
              </a:endParaRPr>
            </a:p>
          </p:txBody>
        </p:sp>
        <p:sp>
          <p:nvSpPr>
            <p:cNvPr id="15" name="Oval 14">
              <a:extLst>
                <a:ext uri="{FF2B5EF4-FFF2-40B4-BE49-F238E27FC236}">
                  <a16:creationId xmlns:a16="http://schemas.microsoft.com/office/drawing/2014/main" id="{8E4E2080-2C41-C2CC-056E-01242BC33E92}"/>
                </a:ext>
              </a:extLst>
            </p:cNvPr>
            <p:cNvSpPr/>
            <p:nvPr/>
          </p:nvSpPr>
          <p:spPr>
            <a:xfrm>
              <a:off x="1142999" y="762211"/>
              <a:ext cx="602673" cy="602673"/>
            </a:xfrm>
            <a:prstGeom prst="ellipse">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Duepuntozero" panose="02040603050506020204" pitchFamily="18" charset="0"/>
                </a:rPr>
                <a:t>1</a:t>
              </a:r>
              <a:endParaRPr lang="en-US" sz="4000" b="1" dirty="0">
                <a:latin typeface="UTM Duepuntozero" panose="02040603050506020204" pitchFamily="18" charset="0"/>
              </a:endParaRPr>
            </a:p>
          </p:txBody>
        </p:sp>
      </p:grpSp>
      <p:grpSp>
        <p:nvGrpSpPr>
          <p:cNvPr id="23" name="Group 22">
            <a:extLst>
              <a:ext uri="{FF2B5EF4-FFF2-40B4-BE49-F238E27FC236}">
                <a16:creationId xmlns:a16="http://schemas.microsoft.com/office/drawing/2014/main" id="{3D2AB784-A82B-7D31-9360-69A149092B5B}"/>
              </a:ext>
            </a:extLst>
          </p:cNvPr>
          <p:cNvGrpSpPr/>
          <p:nvPr/>
        </p:nvGrpSpPr>
        <p:grpSpPr>
          <a:xfrm>
            <a:off x="425286" y="1208250"/>
            <a:ext cx="3035941" cy="2885833"/>
            <a:chOff x="425286" y="1208250"/>
            <a:chExt cx="3035941" cy="2885833"/>
          </a:xfrm>
        </p:grpSpPr>
        <p:pic>
          <p:nvPicPr>
            <p:cNvPr id="5" name="Picture 4">
              <a:extLst>
                <a:ext uri="{FF2B5EF4-FFF2-40B4-BE49-F238E27FC236}">
                  <a16:creationId xmlns:a16="http://schemas.microsoft.com/office/drawing/2014/main" id="{CDCCBD63-E475-9D71-CE70-79951AEDB242}"/>
                </a:ext>
              </a:extLst>
            </p:cNvPr>
            <p:cNvPicPr>
              <a:picLocks noChangeAspect="1"/>
            </p:cNvPicPr>
            <p:nvPr/>
          </p:nvPicPr>
          <p:blipFill>
            <a:blip r:embed="rId3"/>
            <a:stretch>
              <a:fillRect/>
            </a:stretch>
          </p:blipFill>
          <p:spPr>
            <a:xfrm>
              <a:off x="425286" y="1208250"/>
              <a:ext cx="3035941" cy="2107444"/>
            </a:xfrm>
            <a:prstGeom prst="rect">
              <a:avLst/>
            </a:prstGeom>
          </p:spPr>
        </p:pic>
        <p:sp>
          <p:nvSpPr>
            <p:cNvPr id="21" name="TextBox 20">
              <a:extLst>
                <a:ext uri="{FF2B5EF4-FFF2-40B4-BE49-F238E27FC236}">
                  <a16:creationId xmlns:a16="http://schemas.microsoft.com/office/drawing/2014/main" id="{AA328A13-216A-4A9C-F66E-10523DF7077E}"/>
                </a:ext>
              </a:extLst>
            </p:cNvPr>
            <p:cNvSpPr txBox="1"/>
            <p:nvPr/>
          </p:nvSpPr>
          <p:spPr>
            <a:xfrm>
              <a:off x="709479" y="3139976"/>
              <a:ext cx="2405652" cy="954107"/>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hương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nấm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đông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cô</a:t>
              </a:r>
              <a:r>
                <a:rPr lang="en-US" sz="2800" b="1"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3B5AC1D6-74E4-54CD-42B8-205D69E06128}"/>
              </a:ext>
            </a:extLst>
          </p:cNvPr>
          <p:cNvGrpSpPr/>
          <p:nvPr/>
        </p:nvGrpSpPr>
        <p:grpSpPr>
          <a:xfrm>
            <a:off x="3999529" y="1335119"/>
            <a:ext cx="2915414" cy="2391217"/>
            <a:chOff x="3999529" y="1335119"/>
            <a:chExt cx="2915414" cy="2391217"/>
          </a:xfrm>
        </p:grpSpPr>
        <p:pic>
          <p:nvPicPr>
            <p:cNvPr id="7" name="Picture 6">
              <a:extLst>
                <a:ext uri="{FF2B5EF4-FFF2-40B4-BE49-F238E27FC236}">
                  <a16:creationId xmlns:a16="http://schemas.microsoft.com/office/drawing/2014/main" id="{F7AEE1FD-6EB9-C8D7-43F0-1854DFDD681F}"/>
                </a:ext>
              </a:extLst>
            </p:cNvPr>
            <p:cNvPicPr>
              <a:picLocks noChangeAspect="1"/>
            </p:cNvPicPr>
            <p:nvPr/>
          </p:nvPicPr>
          <p:blipFill>
            <a:blip r:embed="rId4"/>
            <a:stretch>
              <a:fillRect/>
            </a:stretch>
          </p:blipFill>
          <p:spPr>
            <a:xfrm>
              <a:off x="3999529" y="1335119"/>
              <a:ext cx="2915414" cy="1989611"/>
            </a:xfrm>
            <a:prstGeom prst="rect">
              <a:avLst/>
            </a:prstGeom>
          </p:spPr>
        </p:pic>
        <p:sp>
          <p:nvSpPr>
            <p:cNvPr id="22" name="TextBox 21">
              <a:extLst>
                <a:ext uri="{FF2B5EF4-FFF2-40B4-BE49-F238E27FC236}">
                  <a16:creationId xmlns:a16="http://schemas.microsoft.com/office/drawing/2014/main" id="{247C6AB0-567C-FD24-D402-696E8D199956}"/>
                </a:ext>
              </a:extLst>
            </p:cNvPr>
            <p:cNvSpPr txBox="1"/>
            <p:nvPr/>
          </p:nvSpPr>
          <p:spPr>
            <a:xfrm>
              <a:off x="4392167" y="3203116"/>
              <a:ext cx="2130138"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mỡ</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918564E5-BA66-4747-2BB8-20E8F073BF84}"/>
              </a:ext>
            </a:extLst>
          </p:cNvPr>
          <p:cNvGrpSpPr/>
          <p:nvPr/>
        </p:nvGrpSpPr>
        <p:grpSpPr>
          <a:xfrm>
            <a:off x="3896501" y="4019360"/>
            <a:ext cx="3018442" cy="2508473"/>
            <a:chOff x="3896501" y="4019360"/>
            <a:chExt cx="3018442" cy="2508473"/>
          </a:xfrm>
        </p:grpSpPr>
        <p:pic>
          <p:nvPicPr>
            <p:cNvPr id="11" name="Picture 10">
              <a:extLst>
                <a:ext uri="{FF2B5EF4-FFF2-40B4-BE49-F238E27FC236}">
                  <a16:creationId xmlns:a16="http://schemas.microsoft.com/office/drawing/2014/main" id="{1BA21E0E-D579-5614-0276-56E754A30BC9}"/>
                </a:ext>
              </a:extLst>
            </p:cNvPr>
            <p:cNvPicPr>
              <a:picLocks noChangeAspect="1"/>
            </p:cNvPicPr>
            <p:nvPr/>
          </p:nvPicPr>
          <p:blipFill>
            <a:blip r:embed="rId5"/>
            <a:stretch>
              <a:fillRect/>
            </a:stretch>
          </p:blipFill>
          <p:spPr>
            <a:xfrm>
              <a:off x="3896501" y="4019360"/>
              <a:ext cx="3018442" cy="2107444"/>
            </a:xfrm>
            <a:prstGeom prst="rect">
              <a:avLst/>
            </a:prstGeom>
          </p:spPr>
        </p:pic>
        <p:sp>
          <p:nvSpPr>
            <p:cNvPr id="24" name="TextBox 23">
              <a:extLst>
                <a:ext uri="{FF2B5EF4-FFF2-40B4-BE49-F238E27FC236}">
                  <a16:creationId xmlns:a16="http://schemas.microsoft.com/office/drawing/2014/main" id="{BF3C4088-00E2-A97E-CA53-1A8396949544}"/>
                </a:ext>
              </a:extLst>
            </p:cNvPr>
            <p:cNvSpPr txBox="1"/>
            <p:nvPr/>
          </p:nvSpPr>
          <p:spPr>
            <a:xfrm>
              <a:off x="4201969" y="6004613"/>
              <a:ext cx="2407505"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hoàng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đế</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AB02AD30-B06A-CFF8-F6C3-F74CB938921C}"/>
              </a:ext>
            </a:extLst>
          </p:cNvPr>
          <p:cNvGrpSpPr/>
          <p:nvPr/>
        </p:nvGrpSpPr>
        <p:grpSpPr>
          <a:xfrm>
            <a:off x="498117" y="4019360"/>
            <a:ext cx="2890277" cy="2355460"/>
            <a:chOff x="498117" y="4019360"/>
            <a:chExt cx="2890277" cy="2355460"/>
          </a:xfrm>
        </p:grpSpPr>
        <p:pic>
          <p:nvPicPr>
            <p:cNvPr id="9" name="Picture 8">
              <a:extLst>
                <a:ext uri="{FF2B5EF4-FFF2-40B4-BE49-F238E27FC236}">
                  <a16:creationId xmlns:a16="http://schemas.microsoft.com/office/drawing/2014/main" id="{FC9CE88F-B9C1-20DA-546C-75651A76CC4D}"/>
                </a:ext>
              </a:extLst>
            </p:cNvPr>
            <p:cNvPicPr>
              <a:picLocks noChangeAspect="1"/>
            </p:cNvPicPr>
            <p:nvPr/>
          </p:nvPicPr>
          <p:blipFill>
            <a:blip r:embed="rId6"/>
            <a:stretch>
              <a:fillRect/>
            </a:stretch>
          </p:blipFill>
          <p:spPr>
            <a:xfrm>
              <a:off x="498117" y="4019360"/>
              <a:ext cx="2890277" cy="2012144"/>
            </a:xfrm>
            <a:prstGeom prst="rect">
              <a:avLst/>
            </a:prstGeom>
          </p:spPr>
        </p:pic>
        <p:sp>
          <p:nvSpPr>
            <p:cNvPr id="25" name="TextBox 24">
              <a:extLst>
                <a:ext uri="{FF2B5EF4-FFF2-40B4-BE49-F238E27FC236}">
                  <a16:creationId xmlns:a16="http://schemas.microsoft.com/office/drawing/2014/main" id="{F5E7EEAD-CA3A-FE9E-4D27-AA7D652116B6}"/>
                </a:ext>
              </a:extLst>
            </p:cNvPr>
            <p:cNvSpPr txBox="1"/>
            <p:nvPr/>
          </p:nvSpPr>
          <p:spPr>
            <a:xfrm>
              <a:off x="781177" y="5851600"/>
              <a:ext cx="2298845"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chân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dài</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101601A-AC0A-88E7-F043-0AB89FBDDC4A}"/>
              </a:ext>
            </a:extLst>
          </p:cNvPr>
          <p:cNvGrpSpPr/>
          <p:nvPr/>
        </p:nvGrpSpPr>
        <p:grpSpPr>
          <a:xfrm>
            <a:off x="6522305" y="1220819"/>
            <a:ext cx="5331463" cy="1077218"/>
            <a:chOff x="7020120" y="1369365"/>
            <a:chExt cx="5398034" cy="1077218"/>
          </a:xfrm>
        </p:grpSpPr>
        <p:pic>
          <p:nvPicPr>
            <p:cNvPr id="19" name="Picture 18">
              <a:extLst>
                <a:ext uri="{FF2B5EF4-FFF2-40B4-BE49-F238E27FC236}">
                  <a16:creationId xmlns:a16="http://schemas.microsoft.com/office/drawing/2014/main" id="{499A2935-F2C2-D568-402E-40E00805261A}"/>
                </a:ext>
              </a:extLst>
            </p:cNvPr>
            <p:cNvPicPr>
              <a:picLocks noChangeAspect="1"/>
            </p:cNvPicPr>
            <p:nvPr/>
          </p:nvPicPr>
          <p:blipFill rotWithShape="1">
            <a:blip r:embed="rId7"/>
            <a:srcRect l="24001" r="4292" b="-1180"/>
            <a:stretch/>
          </p:blipFill>
          <p:spPr>
            <a:xfrm>
              <a:off x="7020120" y="1443485"/>
              <a:ext cx="825911" cy="684351"/>
            </a:xfrm>
            <a:prstGeom prst="ellipse">
              <a:avLst/>
            </a:prstGeom>
          </p:spPr>
        </p:pic>
        <p:sp>
          <p:nvSpPr>
            <p:cNvPr id="20" name="TextBox 19">
              <a:extLst>
                <a:ext uri="{FF2B5EF4-FFF2-40B4-BE49-F238E27FC236}">
                  <a16:creationId xmlns:a16="http://schemas.microsoft.com/office/drawing/2014/main" id="{D6533D50-8B8C-1A30-7C03-A3D34AE02F92}"/>
                </a:ext>
              </a:extLst>
            </p:cNvPr>
            <p:cNvSpPr txBox="1"/>
            <p:nvPr/>
          </p:nvSpPr>
          <p:spPr>
            <a:xfrm>
              <a:off x="7799788" y="1369365"/>
              <a:ext cx="4618366" cy="1077218"/>
            </a:xfrm>
            <a:prstGeom prst="rect">
              <a:avLst/>
            </a:prstGeom>
            <a:noFill/>
          </p:spPr>
          <p:txBody>
            <a:bodyPr wrap="square"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Kể </a:t>
              </a:r>
              <a:r>
                <a:rPr lang="en-US" sz="3200" b="1" dirty="0" err="1">
                  <a:latin typeface="Calibri" panose="020F0502020204030204" pitchFamily="34" charset="0"/>
                  <a:ea typeface="Calibri" panose="020F0502020204030204" pitchFamily="34" charset="0"/>
                  <a:cs typeface="Calibri" panose="020F0502020204030204" pitchFamily="34" charset="0"/>
                </a:rPr>
                <a:t>thêm</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một</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số</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nấm</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ăn</a:t>
              </a:r>
              <a:r>
                <a:rPr lang="en-US" sz="3200" b="1" dirty="0">
                  <a:latin typeface="Calibri" panose="020F0502020204030204" pitchFamily="34" charset="0"/>
                  <a:ea typeface="Calibri" panose="020F0502020204030204" pitchFamily="34" charset="0"/>
                  <a:cs typeface="Calibri" panose="020F0502020204030204" pitchFamily="34" charset="0"/>
                </a:rPr>
                <a:t> ở </a:t>
              </a:r>
              <a:r>
                <a:rPr lang="en-US" sz="3200" b="1" dirty="0" err="1">
                  <a:latin typeface="Calibri" panose="020F0502020204030204" pitchFamily="34" charset="0"/>
                  <a:ea typeface="Calibri" panose="020F0502020204030204" pitchFamily="34" charset="0"/>
                  <a:cs typeface="Calibri" panose="020F0502020204030204" pitchFamily="34" charset="0"/>
                </a:rPr>
                <a:t>địa</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phương</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em</a:t>
              </a:r>
              <a:r>
                <a:rPr lang="en-US" sz="3200" b="1"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49" name="Group 48">
            <a:extLst>
              <a:ext uri="{FF2B5EF4-FFF2-40B4-BE49-F238E27FC236}">
                <a16:creationId xmlns:a16="http://schemas.microsoft.com/office/drawing/2014/main" id="{1478BD8B-978A-B58E-6089-7AC293D069B3}"/>
              </a:ext>
            </a:extLst>
          </p:cNvPr>
          <p:cNvGrpSpPr/>
          <p:nvPr/>
        </p:nvGrpSpPr>
        <p:grpSpPr>
          <a:xfrm>
            <a:off x="7373544" y="2599373"/>
            <a:ext cx="3991106" cy="3877718"/>
            <a:chOff x="8371701" y="2788168"/>
            <a:chExt cx="3991106" cy="3877718"/>
          </a:xfrm>
        </p:grpSpPr>
        <p:grpSp>
          <p:nvGrpSpPr>
            <p:cNvPr id="50" name="Group 49">
              <a:extLst>
                <a:ext uri="{FF2B5EF4-FFF2-40B4-BE49-F238E27FC236}">
                  <a16:creationId xmlns:a16="http://schemas.microsoft.com/office/drawing/2014/main" id="{D921138E-1ECD-9C0F-35CB-091544FF827E}"/>
                </a:ext>
              </a:extLst>
            </p:cNvPr>
            <p:cNvGrpSpPr/>
            <p:nvPr/>
          </p:nvGrpSpPr>
          <p:grpSpPr>
            <a:xfrm>
              <a:off x="8395072" y="2942628"/>
              <a:ext cx="3798368" cy="3723258"/>
              <a:chOff x="8753278" y="4005090"/>
              <a:chExt cx="3798368" cy="3723258"/>
            </a:xfrm>
          </p:grpSpPr>
          <p:grpSp>
            <p:nvGrpSpPr>
              <p:cNvPr id="54" name="Group 53">
                <a:extLst>
                  <a:ext uri="{FF2B5EF4-FFF2-40B4-BE49-F238E27FC236}">
                    <a16:creationId xmlns:a16="http://schemas.microsoft.com/office/drawing/2014/main" id="{48138694-C7F6-584B-933F-662263D19DC3}"/>
                  </a:ext>
                </a:extLst>
              </p:cNvPr>
              <p:cNvGrpSpPr/>
              <p:nvPr/>
            </p:nvGrpSpPr>
            <p:grpSpPr>
              <a:xfrm>
                <a:off x="8753278" y="4005090"/>
                <a:ext cx="3798368" cy="1528777"/>
                <a:chOff x="8753278" y="4005090"/>
                <a:chExt cx="3798368" cy="1528777"/>
              </a:xfrm>
            </p:grpSpPr>
            <p:sp>
              <p:nvSpPr>
                <p:cNvPr id="56" name="Rounded Rectangle 56">
                  <a:extLst>
                    <a:ext uri="{FF2B5EF4-FFF2-40B4-BE49-F238E27FC236}">
                      <a16:creationId xmlns:a16="http://schemas.microsoft.com/office/drawing/2014/main" id="{A1DFF5D3-9E4A-8605-6825-495C8BBEBEEB}"/>
                    </a:ext>
                  </a:extLst>
                </p:cNvPr>
                <p:cNvSpPr/>
                <p:nvPr/>
              </p:nvSpPr>
              <p:spPr>
                <a:xfrm>
                  <a:off x="8972939" y="4005090"/>
                  <a:ext cx="3307281" cy="14266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C7F2"/>
                    </a:solidFill>
                  </a:endParaRPr>
                </a:p>
              </p:txBody>
            </p:sp>
            <p:sp>
              <p:nvSpPr>
                <p:cNvPr id="57" name="TextBox 10">
                  <a:extLst>
                    <a:ext uri="{FF2B5EF4-FFF2-40B4-BE49-F238E27FC236}">
                      <a16:creationId xmlns:a16="http://schemas.microsoft.com/office/drawing/2014/main" id="{87FB6F42-FFAE-746B-1426-6022C0A8F0AA}"/>
                    </a:ext>
                  </a:extLst>
                </p:cNvPr>
                <p:cNvSpPr txBox="1"/>
                <p:nvPr/>
              </p:nvSpPr>
              <p:spPr>
                <a:xfrm>
                  <a:off x="8753278" y="4087317"/>
                  <a:ext cx="3798368" cy="1446550"/>
                </a:xfrm>
                <a:prstGeom prst="rect">
                  <a:avLst/>
                </a:prstGeom>
                <a:noFill/>
              </p:spPr>
              <p:txBody>
                <a:bodyPr wrap="square" rtlCol="0">
                  <a:spAutoFit/>
                </a:bodyPr>
                <a:lstStyle/>
                <a:p>
                  <a:pPr algn="ctr"/>
                  <a:r>
                    <a:rPr lang="en-US" sz="4400" b="1" dirty="0">
                      <a:ln w="28575">
                        <a:solidFill>
                          <a:srgbClr val="002060"/>
                        </a:solidFill>
                        <a:prstDash val="solid"/>
                      </a:ln>
                      <a:solidFill>
                        <a:srgbClr val="9ADBF2"/>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55" name="Picture 54">
                <a:extLst>
                  <a:ext uri="{FF2B5EF4-FFF2-40B4-BE49-F238E27FC236}">
                    <a16:creationId xmlns:a16="http://schemas.microsoft.com/office/drawing/2014/main" id="{AA99B432-0772-7BC6-FA67-368B79C683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7" r="33134"/>
              <a:stretch/>
            </p:blipFill>
            <p:spPr>
              <a:xfrm>
                <a:off x="9186733" y="5118279"/>
                <a:ext cx="3093487" cy="2610069"/>
              </a:xfrm>
              <a:prstGeom prst="rect">
                <a:avLst/>
              </a:prstGeom>
            </p:spPr>
          </p:pic>
        </p:grpSp>
        <p:pic>
          <p:nvPicPr>
            <p:cNvPr id="51" name="Picture 50">
              <a:extLst>
                <a:ext uri="{FF2B5EF4-FFF2-40B4-BE49-F238E27FC236}">
                  <a16:creationId xmlns:a16="http://schemas.microsoft.com/office/drawing/2014/main" id="{BEB6FB37-6AE9-54C0-1A20-084A047103F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662" t="10389" r="52338" b="14804"/>
            <a:stretch/>
          </p:blipFill>
          <p:spPr>
            <a:xfrm rot="1391505">
              <a:off x="11426636" y="2788168"/>
              <a:ext cx="936171" cy="1313071"/>
            </a:xfrm>
            <a:prstGeom prst="rect">
              <a:avLst/>
            </a:prstGeom>
          </p:spPr>
        </p:pic>
        <p:pic>
          <p:nvPicPr>
            <p:cNvPr id="52" name="Picture 51">
              <a:extLst>
                <a:ext uri="{FF2B5EF4-FFF2-40B4-BE49-F238E27FC236}">
                  <a16:creationId xmlns:a16="http://schemas.microsoft.com/office/drawing/2014/main" id="{22367A11-63BC-F9A4-20B9-8ED3022622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662" t="10389" r="52338" b="14804"/>
            <a:stretch/>
          </p:blipFill>
          <p:spPr>
            <a:xfrm rot="1391505">
              <a:off x="8371701" y="3369343"/>
              <a:ext cx="767608" cy="1076645"/>
            </a:xfrm>
            <a:prstGeom prst="rect">
              <a:avLst/>
            </a:prstGeom>
          </p:spPr>
        </p:pic>
        <p:pic>
          <p:nvPicPr>
            <p:cNvPr id="53" name="Picture 52">
              <a:extLst>
                <a:ext uri="{FF2B5EF4-FFF2-40B4-BE49-F238E27FC236}">
                  <a16:creationId xmlns:a16="http://schemas.microsoft.com/office/drawing/2014/main" id="{D2791B45-F249-4A3B-7033-9738004F55F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662" t="10389" r="52338" b="14804"/>
            <a:stretch/>
          </p:blipFill>
          <p:spPr>
            <a:xfrm rot="1391505">
              <a:off x="11467475" y="3540603"/>
              <a:ext cx="767608" cy="1076645"/>
            </a:xfrm>
            <a:prstGeom prst="rect">
              <a:avLst/>
            </a:prstGeom>
          </p:spPr>
        </p:pic>
      </p:grpSp>
    </p:spTree>
    <p:extLst>
      <p:ext uri="{BB962C8B-B14F-4D97-AF65-F5344CB8AC3E}">
        <p14:creationId xmlns:p14="http://schemas.microsoft.com/office/powerpoint/2010/main" val="202623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3CCE2472-FB28-C704-D03D-DFC896BF78A5}"/>
              </a:ext>
            </a:extLst>
          </p:cNvPr>
          <p:cNvGrpSpPr/>
          <p:nvPr/>
        </p:nvGrpSpPr>
        <p:grpSpPr>
          <a:xfrm>
            <a:off x="789707" y="470434"/>
            <a:ext cx="9840193" cy="646331"/>
            <a:chOff x="1142999" y="749465"/>
            <a:chExt cx="9840193" cy="646331"/>
          </a:xfrm>
        </p:grpSpPr>
        <p:sp>
          <p:nvSpPr>
            <p:cNvPr id="14" name="TextBox 13">
              <a:extLst>
                <a:ext uri="{FF2B5EF4-FFF2-40B4-BE49-F238E27FC236}">
                  <a16:creationId xmlns:a16="http://schemas.microsoft.com/office/drawing/2014/main" id="{29C4FCB5-1954-CAFB-EF53-78196B85C36F}"/>
                </a:ext>
              </a:extLst>
            </p:cNvPr>
            <p:cNvSpPr txBox="1"/>
            <p:nvPr/>
          </p:nvSpPr>
          <p:spPr>
            <a:xfrm>
              <a:off x="1745672" y="749465"/>
              <a:ext cx="9237520" cy="646331"/>
            </a:xfrm>
            <a:prstGeom prst="rect">
              <a:avLst/>
            </a:prstGeom>
            <a:noFill/>
          </p:spPr>
          <p:txBody>
            <a:bodyPr wrap="square" rtlCol="0">
              <a:spAutoFit/>
            </a:bodyPr>
            <a:lstStyle/>
            <a:p>
              <a:r>
                <a:rPr lang="vi-VN" sz="3600" b="1" dirty="0">
                  <a:solidFill>
                    <a:srgbClr val="002060"/>
                  </a:solidFill>
                  <a:latin typeface="UTM Duepuntozero" panose="02040603050506020204" pitchFamily="18" charset="0"/>
                </a:rPr>
                <a:t>Một số đặc điểm của nấm được dùng làm thức ăn.</a:t>
              </a:r>
              <a:endParaRPr lang="en-US" sz="3600" b="1" dirty="0">
                <a:solidFill>
                  <a:srgbClr val="002060"/>
                </a:solidFill>
                <a:latin typeface="UTM Duepuntozero" panose="02040603050506020204" pitchFamily="18" charset="0"/>
              </a:endParaRPr>
            </a:p>
          </p:txBody>
        </p:sp>
        <p:sp>
          <p:nvSpPr>
            <p:cNvPr id="15" name="Oval 14">
              <a:extLst>
                <a:ext uri="{FF2B5EF4-FFF2-40B4-BE49-F238E27FC236}">
                  <a16:creationId xmlns:a16="http://schemas.microsoft.com/office/drawing/2014/main" id="{8E4E2080-2C41-C2CC-056E-01242BC33E92}"/>
                </a:ext>
              </a:extLst>
            </p:cNvPr>
            <p:cNvSpPr/>
            <p:nvPr/>
          </p:nvSpPr>
          <p:spPr>
            <a:xfrm>
              <a:off x="1142999" y="762211"/>
              <a:ext cx="602673" cy="602673"/>
            </a:xfrm>
            <a:prstGeom prst="ellipse">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Duepuntozero" panose="02040603050506020204" pitchFamily="18" charset="0"/>
                </a:rPr>
                <a:t>1</a:t>
              </a:r>
              <a:endParaRPr lang="en-US" sz="4000" b="1" dirty="0">
                <a:latin typeface="UTM Duepuntozero" panose="02040603050506020204" pitchFamily="18" charset="0"/>
              </a:endParaRPr>
            </a:p>
          </p:txBody>
        </p:sp>
      </p:grpSp>
      <p:grpSp>
        <p:nvGrpSpPr>
          <p:cNvPr id="18" name="Group 17">
            <a:extLst>
              <a:ext uri="{FF2B5EF4-FFF2-40B4-BE49-F238E27FC236}">
                <a16:creationId xmlns:a16="http://schemas.microsoft.com/office/drawing/2014/main" id="{0101601A-AC0A-88E7-F043-0AB89FBDDC4A}"/>
              </a:ext>
            </a:extLst>
          </p:cNvPr>
          <p:cNvGrpSpPr/>
          <p:nvPr/>
        </p:nvGrpSpPr>
        <p:grpSpPr>
          <a:xfrm>
            <a:off x="6444371" y="1085853"/>
            <a:ext cx="5331463" cy="1077218"/>
            <a:chOff x="7020120" y="1369365"/>
            <a:chExt cx="5398034" cy="1077218"/>
          </a:xfrm>
        </p:grpSpPr>
        <p:pic>
          <p:nvPicPr>
            <p:cNvPr id="19" name="Picture 18">
              <a:extLst>
                <a:ext uri="{FF2B5EF4-FFF2-40B4-BE49-F238E27FC236}">
                  <a16:creationId xmlns:a16="http://schemas.microsoft.com/office/drawing/2014/main" id="{499A2935-F2C2-D568-402E-40E00805261A}"/>
                </a:ext>
              </a:extLst>
            </p:cNvPr>
            <p:cNvPicPr>
              <a:picLocks noChangeAspect="1"/>
            </p:cNvPicPr>
            <p:nvPr/>
          </p:nvPicPr>
          <p:blipFill rotWithShape="1">
            <a:blip r:embed="rId5"/>
            <a:srcRect l="24001" r="4292" b="-1180"/>
            <a:stretch/>
          </p:blipFill>
          <p:spPr>
            <a:xfrm>
              <a:off x="7020120" y="1443485"/>
              <a:ext cx="825911" cy="684351"/>
            </a:xfrm>
            <a:prstGeom prst="ellipse">
              <a:avLst/>
            </a:prstGeom>
          </p:spPr>
        </p:pic>
        <p:sp>
          <p:nvSpPr>
            <p:cNvPr id="20" name="TextBox 19">
              <a:extLst>
                <a:ext uri="{FF2B5EF4-FFF2-40B4-BE49-F238E27FC236}">
                  <a16:creationId xmlns:a16="http://schemas.microsoft.com/office/drawing/2014/main" id="{D6533D50-8B8C-1A30-7C03-A3D34AE02F92}"/>
                </a:ext>
              </a:extLst>
            </p:cNvPr>
            <p:cNvSpPr txBox="1"/>
            <p:nvPr/>
          </p:nvSpPr>
          <p:spPr>
            <a:xfrm>
              <a:off x="7799788" y="1369365"/>
              <a:ext cx="4618366" cy="1077218"/>
            </a:xfrm>
            <a:prstGeom prst="rect">
              <a:avLst/>
            </a:prstGeom>
            <a:noFill/>
          </p:spPr>
          <p:txBody>
            <a:bodyPr wrap="square"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Kể </a:t>
              </a:r>
              <a:r>
                <a:rPr lang="en-US" sz="3200" b="1" dirty="0" err="1">
                  <a:latin typeface="Calibri" panose="020F0502020204030204" pitchFamily="34" charset="0"/>
                  <a:ea typeface="Calibri" panose="020F0502020204030204" pitchFamily="34" charset="0"/>
                  <a:cs typeface="Calibri" panose="020F0502020204030204" pitchFamily="34" charset="0"/>
                </a:rPr>
                <a:t>thêm</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một</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số</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nấm</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ăn</a:t>
              </a:r>
              <a:r>
                <a:rPr lang="en-US" sz="3200" b="1" dirty="0">
                  <a:latin typeface="Calibri" panose="020F0502020204030204" pitchFamily="34" charset="0"/>
                  <a:ea typeface="Calibri" panose="020F0502020204030204" pitchFamily="34" charset="0"/>
                  <a:cs typeface="Calibri" panose="020F0502020204030204" pitchFamily="34" charset="0"/>
                </a:rPr>
                <a:t> ở </a:t>
              </a:r>
              <a:r>
                <a:rPr lang="en-US" sz="3200" b="1" dirty="0" err="1">
                  <a:latin typeface="Calibri" panose="020F0502020204030204" pitchFamily="34" charset="0"/>
                  <a:ea typeface="Calibri" panose="020F0502020204030204" pitchFamily="34" charset="0"/>
                  <a:cs typeface="Calibri" panose="020F0502020204030204" pitchFamily="34" charset="0"/>
                </a:rPr>
                <a:t>địa</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phương</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em</a:t>
              </a:r>
              <a:r>
                <a:rPr lang="en-US" sz="3200" b="1"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2" name="Group 1">
            <a:extLst>
              <a:ext uri="{FF2B5EF4-FFF2-40B4-BE49-F238E27FC236}">
                <a16:creationId xmlns:a16="http://schemas.microsoft.com/office/drawing/2014/main" id="{F96D9520-FCAE-E292-E5CC-CBC97EA9255A}"/>
              </a:ext>
            </a:extLst>
          </p:cNvPr>
          <p:cNvGrpSpPr/>
          <p:nvPr/>
        </p:nvGrpSpPr>
        <p:grpSpPr>
          <a:xfrm>
            <a:off x="6570325" y="2157464"/>
            <a:ext cx="5845765" cy="5100188"/>
            <a:chOff x="7985110" y="1321192"/>
            <a:chExt cx="5372680" cy="4474178"/>
          </a:xfrm>
        </p:grpSpPr>
        <p:pic>
          <p:nvPicPr>
            <p:cNvPr id="4" name="Picture 3">
              <a:extLst>
                <a:ext uri="{FF2B5EF4-FFF2-40B4-BE49-F238E27FC236}">
                  <a16:creationId xmlns:a16="http://schemas.microsoft.com/office/drawing/2014/main" id="{2D216F10-41AF-589F-5120-F906F12CA3B6}"/>
                </a:ext>
              </a:extLst>
            </p:cNvPr>
            <p:cNvPicPr>
              <a:picLocks noChangeAspect="1"/>
            </p:cNvPicPr>
            <p:nvPr/>
          </p:nvPicPr>
          <p:blipFill rotWithShape="1">
            <a:blip r:embed="rId6">
              <a:extLst>
                <a:ext uri="{28A0092B-C50C-407E-A947-70E740481C1C}">
                  <a14:useLocalDpi xmlns:a14="http://schemas.microsoft.com/office/drawing/2010/main" val="0"/>
                </a:ext>
              </a:extLst>
            </a:blip>
            <a:srcRect l="13122" t="2650" r="33669"/>
            <a:stretch/>
          </p:blipFill>
          <p:spPr>
            <a:xfrm>
              <a:off x="8647031" y="2026082"/>
              <a:ext cx="3662551" cy="3769288"/>
            </a:xfrm>
            <a:prstGeom prst="rect">
              <a:avLst/>
            </a:prstGeom>
          </p:spPr>
        </p:pic>
        <p:grpSp>
          <p:nvGrpSpPr>
            <p:cNvPr id="6" name="Group 5">
              <a:extLst>
                <a:ext uri="{FF2B5EF4-FFF2-40B4-BE49-F238E27FC236}">
                  <a16:creationId xmlns:a16="http://schemas.microsoft.com/office/drawing/2014/main" id="{3CA7C5BD-D66C-E52B-74E6-29CBD8BC3DE6}"/>
                </a:ext>
              </a:extLst>
            </p:cNvPr>
            <p:cNvGrpSpPr/>
            <p:nvPr/>
          </p:nvGrpSpPr>
          <p:grpSpPr>
            <a:xfrm>
              <a:off x="7985110" y="1321192"/>
              <a:ext cx="5372680" cy="1114039"/>
              <a:chOff x="8168346" y="-2242780"/>
              <a:chExt cx="4854141" cy="978152"/>
            </a:xfrm>
          </p:grpSpPr>
          <p:sp>
            <p:nvSpPr>
              <p:cNvPr id="8" name="Rounded Rectangle 33">
                <a:extLst>
                  <a:ext uri="{FF2B5EF4-FFF2-40B4-BE49-F238E27FC236}">
                    <a16:creationId xmlns:a16="http://schemas.microsoft.com/office/drawing/2014/main" id="{C0551832-2274-0F7E-622D-560E0FF768D2}"/>
                  </a:ext>
                </a:extLst>
              </p:cNvPr>
              <p:cNvSpPr/>
              <p:nvPr/>
            </p:nvSpPr>
            <p:spPr>
              <a:xfrm>
                <a:off x="8774035" y="-2158253"/>
                <a:ext cx="3562676" cy="704741"/>
              </a:xfrm>
              <a:prstGeom prst="round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188238-AD51-1BC1-CEC9-135CE2062FC3}"/>
                  </a:ext>
                </a:extLst>
              </p:cNvPr>
              <p:cNvPicPr>
                <a:picLocks noChangeAspect="1"/>
              </p:cNvPicPr>
              <p:nvPr/>
            </p:nvPicPr>
            <p:blipFill>
              <a:blip r:embed="rId7"/>
              <a:stretch>
                <a:fillRect/>
              </a:stretch>
            </p:blipFill>
            <p:spPr>
              <a:xfrm>
                <a:off x="8168346" y="-2242780"/>
                <a:ext cx="4854141" cy="978152"/>
              </a:xfrm>
              <a:prstGeom prst="rect">
                <a:avLst/>
              </a:prstGeom>
            </p:spPr>
          </p:pic>
        </p:grpSp>
      </p:grpSp>
      <p:grpSp>
        <p:nvGrpSpPr>
          <p:cNvPr id="34" name="Group 33">
            <a:extLst>
              <a:ext uri="{FF2B5EF4-FFF2-40B4-BE49-F238E27FC236}">
                <a16:creationId xmlns:a16="http://schemas.microsoft.com/office/drawing/2014/main" id="{0DFE5538-D508-5EAA-34AB-08192348BD71}"/>
              </a:ext>
            </a:extLst>
          </p:cNvPr>
          <p:cNvGrpSpPr/>
          <p:nvPr/>
        </p:nvGrpSpPr>
        <p:grpSpPr>
          <a:xfrm>
            <a:off x="355449" y="1098599"/>
            <a:ext cx="2745675" cy="2582475"/>
            <a:chOff x="355449" y="1098599"/>
            <a:chExt cx="2745675" cy="2582475"/>
          </a:xfrm>
        </p:grpSpPr>
        <p:pic>
          <p:nvPicPr>
            <p:cNvPr id="17" name="Picture 16" descr="A bowl of mushrooms&#10;&#10;Description automatically generated">
              <a:extLst>
                <a:ext uri="{FF2B5EF4-FFF2-40B4-BE49-F238E27FC236}">
                  <a16:creationId xmlns:a16="http://schemas.microsoft.com/office/drawing/2014/main" id="{17F7E755-7272-CF83-75F3-D28AF759E649}"/>
                </a:ext>
              </a:extLst>
            </p:cNvPr>
            <p:cNvPicPr>
              <a:picLocks noChangeAspect="1"/>
            </p:cNvPicPr>
            <p:nvPr/>
          </p:nvPicPr>
          <p:blipFill rotWithShape="1">
            <a:blip r:embed="rId8">
              <a:extLst>
                <a:ext uri="{28A0092B-C50C-407E-A947-70E740481C1C}">
                  <a14:useLocalDpi xmlns:a14="http://schemas.microsoft.com/office/drawing/2010/main" val="0"/>
                </a:ext>
              </a:extLst>
            </a:blip>
            <a:srcRect t="21744" r="54738" b="17996"/>
            <a:stretch/>
          </p:blipFill>
          <p:spPr>
            <a:xfrm>
              <a:off x="355449" y="1098599"/>
              <a:ext cx="2745675" cy="2059256"/>
            </a:xfrm>
            <a:prstGeom prst="rect">
              <a:avLst/>
            </a:prstGeom>
            <a:ln>
              <a:noFill/>
            </a:ln>
            <a:effectLst>
              <a:softEdge rad="112500"/>
            </a:effectLst>
          </p:spPr>
        </p:pic>
        <p:sp>
          <p:nvSpPr>
            <p:cNvPr id="33" name="TextBox 32">
              <a:extLst>
                <a:ext uri="{FF2B5EF4-FFF2-40B4-BE49-F238E27FC236}">
                  <a16:creationId xmlns:a16="http://schemas.microsoft.com/office/drawing/2014/main" id="{C11E18A1-2A08-9C9A-03F9-235696C88205}"/>
                </a:ext>
              </a:extLst>
            </p:cNvPr>
            <p:cNvSpPr txBox="1"/>
            <p:nvPr/>
          </p:nvSpPr>
          <p:spPr>
            <a:xfrm>
              <a:off x="663217" y="3157854"/>
              <a:ext cx="2130138"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rơm</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A3EFBA98-FB89-DDDE-26C7-B21257BD10A2}"/>
              </a:ext>
            </a:extLst>
          </p:cNvPr>
          <p:cNvGrpSpPr/>
          <p:nvPr/>
        </p:nvGrpSpPr>
        <p:grpSpPr>
          <a:xfrm>
            <a:off x="422341" y="3874162"/>
            <a:ext cx="2870973" cy="2564309"/>
            <a:chOff x="422341" y="3874162"/>
            <a:chExt cx="2870973" cy="2564309"/>
          </a:xfrm>
        </p:grpSpPr>
        <p:pic>
          <p:nvPicPr>
            <p:cNvPr id="30" name="Picture 29" descr="A close up of a bunch of white mushrooms&#10;&#10;Description automatically generated">
              <a:extLst>
                <a:ext uri="{FF2B5EF4-FFF2-40B4-BE49-F238E27FC236}">
                  <a16:creationId xmlns:a16="http://schemas.microsoft.com/office/drawing/2014/main" id="{ECD7D4F2-C020-ED4C-452E-759B13865021}"/>
                </a:ext>
              </a:extLst>
            </p:cNvPr>
            <p:cNvPicPr>
              <a:picLocks noChangeAspect="1"/>
            </p:cNvPicPr>
            <p:nvPr/>
          </p:nvPicPr>
          <p:blipFill rotWithShape="1">
            <a:blip r:embed="rId9">
              <a:extLst>
                <a:ext uri="{28A0092B-C50C-407E-A947-70E740481C1C}">
                  <a14:useLocalDpi xmlns:a14="http://schemas.microsoft.com/office/drawing/2010/main" val="0"/>
                </a:ext>
              </a:extLst>
            </a:blip>
            <a:srcRect l="23209" t="-765" r="-753" b="765"/>
            <a:stretch/>
          </p:blipFill>
          <p:spPr>
            <a:xfrm>
              <a:off x="422341" y="3874162"/>
              <a:ext cx="2870973" cy="2153230"/>
            </a:xfrm>
            <a:prstGeom prst="rect">
              <a:avLst/>
            </a:prstGeom>
            <a:ln>
              <a:noFill/>
            </a:ln>
            <a:effectLst>
              <a:softEdge rad="112500"/>
            </a:effectLst>
          </p:spPr>
        </p:pic>
        <p:sp>
          <p:nvSpPr>
            <p:cNvPr id="35" name="TextBox 34">
              <a:extLst>
                <a:ext uri="{FF2B5EF4-FFF2-40B4-BE49-F238E27FC236}">
                  <a16:creationId xmlns:a16="http://schemas.microsoft.com/office/drawing/2014/main" id="{AD424889-A505-5191-680D-66B6FAD7C018}"/>
                </a:ext>
              </a:extLst>
            </p:cNvPr>
            <p:cNvSpPr txBox="1"/>
            <p:nvPr/>
          </p:nvSpPr>
          <p:spPr>
            <a:xfrm>
              <a:off x="591507" y="5915251"/>
              <a:ext cx="2509617"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kim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châm</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99E351D-BFAC-8094-2982-8166D278AE29}"/>
              </a:ext>
            </a:extLst>
          </p:cNvPr>
          <p:cNvGrpSpPr/>
          <p:nvPr/>
        </p:nvGrpSpPr>
        <p:grpSpPr>
          <a:xfrm>
            <a:off x="3621787" y="2388680"/>
            <a:ext cx="3140728" cy="3133935"/>
            <a:chOff x="3621787" y="2388680"/>
            <a:chExt cx="3140728" cy="3133935"/>
          </a:xfrm>
        </p:grpSpPr>
        <p:pic>
          <p:nvPicPr>
            <p:cNvPr id="32" name="Picture 31" descr="Close-up of a mushroom growing on a log&#10;&#10;Description automatically generated">
              <a:extLst>
                <a:ext uri="{FF2B5EF4-FFF2-40B4-BE49-F238E27FC236}">
                  <a16:creationId xmlns:a16="http://schemas.microsoft.com/office/drawing/2014/main" id="{3A59FBE8-6E34-091C-29DD-023675992C0F}"/>
                </a:ext>
              </a:extLst>
            </p:cNvPr>
            <p:cNvPicPr>
              <a:picLocks noChangeAspect="1"/>
            </p:cNvPicPr>
            <p:nvPr/>
          </p:nvPicPr>
          <p:blipFill rotWithShape="1">
            <a:blip r:embed="rId10">
              <a:extLst>
                <a:ext uri="{28A0092B-C50C-407E-A947-70E740481C1C}">
                  <a14:useLocalDpi xmlns:a14="http://schemas.microsoft.com/office/drawing/2010/main" val="0"/>
                </a:ext>
              </a:extLst>
            </a:blip>
            <a:srcRect t="862" b="862"/>
            <a:stretch/>
          </p:blipFill>
          <p:spPr>
            <a:xfrm>
              <a:off x="3621787" y="2388680"/>
              <a:ext cx="3140728" cy="2355546"/>
            </a:xfrm>
            <a:prstGeom prst="rect">
              <a:avLst/>
            </a:prstGeom>
            <a:ln>
              <a:noFill/>
            </a:ln>
            <a:effectLst>
              <a:softEdge rad="112500"/>
            </a:effectLst>
          </p:spPr>
        </p:pic>
        <p:sp>
          <p:nvSpPr>
            <p:cNvPr id="37" name="TextBox 36">
              <a:extLst>
                <a:ext uri="{FF2B5EF4-FFF2-40B4-BE49-F238E27FC236}">
                  <a16:creationId xmlns:a16="http://schemas.microsoft.com/office/drawing/2014/main" id="{6F9B212A-5801-2EE2-3615-22698907F8E4}"/>
                </a:ext>
              </a:extLst>
            </p:cNvPr>
            <p:cNvSpPr txBox="1"/>
            <p:nvPr/>
          </p:nvSpPr>
          <p:spPr>
            <a:xfrm>
              <a:off x="4226853" y="4568508"/>
              <a:ext cx="2130138" cy="954107"/>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a:latin typeface="Calibri" panose="020F0502020204030204" pitchFamily="34" charset="0"/>
                  <a:ea typeface="Calibri" panose="020F0502020204030204" pitchFamily="34" charset="0"/>
                  <a:cs typeface="Calibri" panose="020F0502020204030204" pitchFamily="34" charset="0"/>
                </a:rPr>
                <a:t>tai </a:t>
              </a:r>
              <a:r>
                <a:rPr lang="en-US" sz="2800" b="1" dirty="0" err="1">
                  <a:latin typeface="Calibri" panose="020F0502020204030204" pitchFamily="34" charset="0"/>
                  <a:ea typeface="Calibri" panose="020F0502020204030204" pitchFamily="34" charset="0"/>
                  <a:cs typeface="Calibri" panose="020F0502020204030204" pitchFamily="34" charset="0"/>
                </a:rPr>
                <a:t>mèo</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mộc</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nhĩ</a:t>
              </a:r>
              <a:r>
                <a:rPr lang="en-US" sz="2800" b="1" dirty="0">
                  <a:latin typeface="Calibri" panose="020F0502020204030204" pitchFamily="34" charset="0"/>
                  <a:ea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6843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71000">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14:bounceEnd="71000">
                                          <p:cBhvr additive="base">
                                            <p:cTn id="20" dur="1000" fill="hold"/>
                                            <p:tgtEl>
                                              <p:spTgt spid="34"/>
                                            </p:tgtEl>
                                            <p:attrNameLst>
                                              <p:attrName>ppt_x</p:attrName>
                                            </p:attrNameLst>
                                          </p:cBhvr>
                                          <p:tavLst>
                                            <p:tav tm="0">
                                              <p:val>
                                                <p:strVal val="#ppt_x"/>
                                              </p:val>
                                            </p:tav>
                                            <p:tav tm="100000">
                                              <p:val>
                                                <p:strVal val="#ppt_x"/>
                                              </p:val>
                                            </p:tav>
                                          </p:tavLst>
                                        </p:anim>
                                        <p:anim calcmode="lin" valueType="num" p14:bounceEnd="71000">
                                          <p:cBhvr additive="base">
                                            <p:cTn id="21" dur="10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2" presetID="2" presetClass="entr" presetSubtype="4" fill="hold" nodeType="withEffect" p14:presetBounceEnd="71000">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14:bounceEnd="71000">
                                          <p:cBhvr additive="base">
                                            <p:cTn id="24" dur="1000" fill="hold"/>
                                            <p:tgtEl>
                                              <p:spTgt spid="38"/>
                                            </p:tgtEl>
                                            <p:attrNameLst>
                                              <p:attrName>ppt_x</p:attrName>
                                            </p:attrNameLst>
                                          </p:cBhvr>
                                          <p:tavLst>
                                            <p:tav tm="0">
                                              <p:val>
                                                <p:strVal val="#ppt_x"/>
                                              </p:val>
                                            </p:tav>
                                            <p:tav tm="100000">
                                              <p:val>
                                                <p:strVal val="#ppt_x"/>
                                              </p:val>
                                            </p:tav>
                                          </p:tavLst>
                                        </p:anim>
                                        <p:anim calcmode="lin" valueType="num" p14:bounceEnd="71000">
                                          <p:cBhvr additive="base">
                                            <p:cTn id="25" dur="1000" fill="hold"/>
                                            <p:tgtEl>
                                              <p:spTgt spid="3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71000">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14:bounceEnd="71000">
                                          <p:cBhvr additive="base">
                                            <p:cTn id="28" dur="1000" fill="hold"/>
                                            <p:tgtEl>
                                              <p:spTgt spid="36"/>
                                            </p:tgtEl>
                                            <p:attrNameLst>
                                              <p:attrName>ppt_x</p:attrName>
                                            </p:attrNameLst>
                                          </p:cBhvr>
                                          <p:tavLst>
                                            <p:tav tm="0">
                                              <p:val>
                                                <p:strVal val="#ppt_x"/>
                                              </p:val>
                                            </p:tav>
                                            <p:tav tm="100000">
                                              <p:val>
                                                <p:strVal val="#ppt_x"/>
                                              </p:val>
                                            </p:tav>
                                          </p:tavLst>
                                        </p:anim>
                                        <p:anim calcmode="lin" valueType="num" p14:bounceEnd="71000">
                                          <p:cBhvr additive="base">
                                            <p:cTn id="29"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1000" fill="hold"/>
                                            <p:tgtEl>
                                              <p:spTgt spid="34"/>
                                            </p:tgtEl>
                                            <p:attrNameLst>
                                              <p:attrName>ppt_x</p:attrName>
                                            </p:attrNameLst>
                                          </p:cBhvr>
                                          <p:tavLst>
                                            <p:tav tm="0">
                                              <p:val>
                                                <p:strVal val="#ppt_x"/>
                                              </p:val>
                                            </p:tav>
                                            <p:tav tm="100000">
                                              <p:val>
                                                <p:strVal val="#ppt_x"/>
                                              </p:val>
                                            </p:tav>
                                          </p:tavLst>
                                        </p:anim>
                                        <p:anim calcmode="lin" valueType="num">
                                          <p:cBhvr additive="base">
                                            <p:cTn id="21" dur="10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himes.wav"/>
                                            </p:tgtEl>
                                          </p:cMediaNode>
                                        </p:audio>
                                      </p:subTnLst>
                                    </p:cTn>
                                  </p:par>
                                  <p:par>
                                    <p:cTn id="22" presetID="2" presetClass="entr" presetSubtype="4"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1000" fill="hold"/>
                                            <p:tgtEl>
                                              <p:spTgt spid="38"/>
                                            </p:tgtEl>
                                            <p:attrNameLst>
                                              <p:attrName>ppt_x</p:attrName>
                                            </p:attrNameLst>
                                          </p:cBhvr>
                                          <p:tavLst>
                                            <p:tav tm="0">
                                              <p:val>
                                                <p:strVal val="#ppt_x"/>
                                              </p:val>
                                            </p:tav>
                                            <p:tav tm="100000">
                                              <p:val>
                                                <p:strVal val="#ppt_x"/>
                                              </p:val>
                                            </p:tav>
                                          </p:tavLst>
                                        </p:anim>
                                        <p:anim calcmode="lin" valueType="num">
                                          <p:cBhvr additive="base">
                                            <p:cTn id="25" dur="1000" fill="hold"/>
                                            <p:tgtEl>
                                              <p:spTgt spid="3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1000" fill="hold"/>
                                            <p:tgtEl>
                                              <p:spTgt spid="36"/>
                                            </p:tgtEl>
                                            <p:attrNameLst>
                                              <p:attrName>ppt_x</p:attrName>
                                            </p:attrNameLst>
                                          </p:cBhvr>
                                          <p:tavLst>
                                            <p:tav tm="0">
                                              <p:val>
                                                <p:strVal val="#ppt_x"/>
                                              </p:val>
                                            </p:tav>
                                            <p:tav tm="100000">
                                              <p:val>
                                                <p:strVal val="#ppt_x"/>
                                              </p:val>
                                            </p:tav>
                                          </p:tavLst>
                                        </p:anim>
                                        <p:anim calcmode="lin" valueType="num">
                                          <p:cBhvr additive="base">
                                            <p:cTn id="29"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D857DE6-86C5-2C65-BE3E-9A93114C7EFB}"/>
              </a:ext>
            </a:extLst>
          </p:cNvPr>
          <p:cNvSpPr/>
          <p:nvPr/>
        </p:nvSpPr>
        <p:spPr>
          <a:xfrm>
            <a:off x="810757" y="1741842"/>
            <a:ext cx="10570486" cy="4391641"/>
          </a:xfrm>
          <a:prstGeom prst="roundRect">
            <a:avLst/>
          </a:prstGeom>
          <a:solidFill>
            <a:srgbClr val="CC99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thực</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phẩm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giá</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trị</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dinh</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dưỡng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cao</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ít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chất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béo</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chứa</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vi-ta-min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chất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khoáng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hương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dùng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chế</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biến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món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bổ</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dưỡng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tốt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tim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mạch</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chống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nhiễm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trùng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giúp</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xương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chắc</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khỏe</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ngăn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ngừa</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ung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thư</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2A76793D-2BE0-8916-A8D3-99ADF13B328B}"/>
              </a:ext>
            </a:extLst>
          </p:cNvPr>
          <p:cNvGrpSpPr/>
          <p:nvPr/>
        </p:nvGrpSpPr>
        <p:grpSpPr>
          <a:xfrm>
            <a:off x="2563091" y="907230"/>
            <a:ext cx="6858000" cy="1669224"/>
            <a:chOff x="2563091" y="907230"/>
            <a:chExt cx="6858000" cy="1669224"/>
          </a:xfrm>
        </p:grpSpPr>
        <p:pic>
          <p:nvPicPr>
            <p:cNvPr id="16" name="Picture 15" descr="A white rectangular object with purple border&#10;&#10;Description automatically generated">
              <a:extLst>
                <a:ext uri="{FF2B5EF4-FFF2-40B4-BE49-F238E27FC236}">
                  <a16:creationId xmlns:a16="http://schemas.microsoft.com/office/drawing/2014/main" id="{773B8F66-659A-E113-3092-924BA1607018}"/>
                </a:ext>
              </a:extLst>
            </p:cNvPr>
            <p:cNvPicPr>
              <a:picLocks noChangeAspect="1"/>
            </p:cNvPicPr>
            <p:nvPr/>
          </p:nvPicPr>
          <p:blipFill rotWithShape="1">
            <a:blip r:embed="rId4">
              <a:extLst>
                <a:ext uri="{28A0092B-C50C-407E-A947-70E740481C1C}">
                  <a14:useLocalDpi xmlns:a14="http://schemas.microsoft.com/office/drawing/2010/main" val="0"/>
                </a:ext>
              </a:extLst>
            </a:blip>
            <a:srcRect t="40357" b="35303"/>
            <a:stretch/>
          </p:blipFill>
          <p:spPr>
            <a:xfrm>
              <a:off x="2563091" y="907230"/>
              <a:ext cx="6858000" cy="1669224"/>
            </a:xfrm>
            <a:prstGeom prst="rect">
              <a:avLst/>
            </a:prstGeom>
          </p:spPr>
        </p:pic>
        <p:sp>
          <p:nvSpPr>
            <p:cNvPr id="21" name="TextBox 20">
              <a:extLst>
                <a:ext uri="{FF2B5EF4-FFF2-40B4-BE49-F238E27FC236}">
                  <a16:creationId xmlns:a16="http://schemas.microsoft.com/office/drawing/2014/main" id="{37044A6D-A4A3-640A-D8A3-00ACEA2D1EFD}"/>
                </a:ext>
              </a:extLst>
            </p:cNvPr>
            <p:cNvSpPr txBox="1"/>
            <p:nvPr/>
          </p:nvSpPr>
          <p:spPr>
            <a:xfrm>
              <a:off x="3349336" y="1237154"/>
              <a:ext cx="5566064" cy="630942"/>
            </a:xfrm>
            <a:prstGeom prst="rect">
              <a:avLst/>
            </a:prstGeom>
            <a:noFill/>
          </p:spPr>
          <p:txBody>
            <a:bodyPr wrap="square" rtlCol="0">
              <a:spAutoFit/>
            </a:bodyPr>
            <a:lstStyle/>
            <a:p>
              <a:r>
                <a:rPr lang="en-US" sz="3400" b="1" dirty="0">
                  <a:solidFill>
                    <a:srgbClr val="002060"/>
                  </a:solidFill>
                  <a:latin typeface="#9Slide07 SVNNexa Rust Slab Bla" panose="020B0606040200020203" pitchFamily="34" charset="0"/>
                </a:rPr>
                <a:t>Em </a:t>
              </a:r>
              <a:r>
                <a:rPr lang="en-US" sz="3400" b="1" dirty="0" err="1">
                  <a:solidFill>
                    <a:srgbClr val="002060"/>
                  </a:solidFill>
                  <a:latin typeface="#9Slide07 SVNNexa Rust Slab Bla" panose="020B0606040200020203" pitchFamily="34" charset="0"/>
                </a:rPr>
                <a:t>tìm</a:t>
              </a:r>
              <a:r>
                <a:rPr lang="en-US" sz="3400" b="1" dirty="0">
                  <a:solidFill>
                    <a:srgbClr val="002060"/>
                  </a:solidFill>
                  <a:latin typeface="#9Slide07 SVNNexa Rust Slab Bla" panose="020B0606040200020203" pitchFamily="34" charset="0"/>
                </a:rPr>
                <a:t> </a:t>
              </a:r>
              <a:r>
                <a:rPr lang="en-US" sz="3400" b="1" dirty="0" err="1">
                  <a:solidFill>
                    <a:srgbClr val="002060"/>
                  </a:solidFill>
                  <a:latin typeface="#9Slide07 SVNNexa Rust Slab Bla" panose="020B0606040200020203" pitchFamily="34" charset="0"/>
                </a:rPr>
                <a:t>hiểu</a:t>
              </a:r>
              <a:r>
                <a:rPr lang="en-US" sz="3400" b="1" dirty="0">
                  <a:solidFill>
                    <a:srgbClr val="002060"/>
                  </a:solidFill>
                  <a:latin typeface="#9Slide07 SVNNexa Rust Slab Bla" panose="020B0606040200020203" pitchFamily="34" charset="0"/>
                </a:rPr>
                <a:t> </a:t>
              </a:r>
              <a:r>
                <a:rPr lang="en-US" sz="3400" b="1" dirty="0" err="1">
                  <a:solidFill>
                    <a:srgbClr val="002060"/>
                  </a:solidFill>
                  <a:latin typeface="#9Slide07 SVNNexa Rust Slab Bla" panose="020B0606040200020203" pitchFamily="34" charset="0"/>
                </a:rPr>
                <a:t>thêm</a:t>
              </a:r>
              <a:endParaRPr lang="en-US" sz="3400" b="1" dirty="0">
                <a:solidFill>
                  <a:srgbClr val="002060"/>
                </a:solidFill>
                <a:latin typeface="#9Slide07 SVNNexa Rust Slab Bla" panose="020B0606040200020203" pitchFamily="34" charset="0"/>
              </a:endParaRPr>
            </a:p>
          </p:txBody>
        </p:sp>
      </p:grpSp>
      <p:pic>
        <p:nvPicPr>
          <p:cNvPr id="24" name="Picture 23" descr="A cartoon of a mushroom&#10;&#10;Description automatically generated">
            <a:extLst>
              <a:ext uri="{FF2B5EF4-FFF2-40B4-BE49-F238E27FC236}">
                <a16:creationId xmlns:a16="http://schemas.microsoft.com/office/drawing/2014/main" id="{5C931AC9-147A-C71E-EA36-C0CEF9596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61533" y="289348"/>
            <a:ext cx="2400300" cy="2400300"/>
          </a:xfrm>
          <a:prstGeom prst="rect">
            <a:avLst/>
          </a:prstGeom>
        </p:spPr>
      </p:pic>
      <p:pic>
        <p:nvPicPr>
          <p:cNvPr id="26" name="Picture 25" descr="A cartoon of a mushroom&#10;&#10;Description automatically generated">
            <a:extLst>
              <a:ext uri="{FF2B5EF4-FFF2-40B4-BE49-F238E27FC236}">
                <a16:creationId xmlns:a16="http://schemas.microsoft.com/office/drawing/2014/main" id="{774C4E0C-6488-0B56-6020-B79B74A47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53" y="274199"/>
            <a:ext cx="2302255" cy="2302255"/>
          </a:xfrm>
          <a:prstGeom prst="rect">
            <a:avLst/>
          </a:prstGeom>
        </p:spPr>
      </p:pic>
      <p:pic>
        <p:nvPicPr>
          <p:cNvPr id="28" name="Picture 27" descr="A group of mushrooms on a black background&#10;&#10;Description automatically generated">
            <a:extLst>
              <a:ext uri="{FF2B5EF4-FFF2-40B4-BE49-F238E27FC236}">
                <a16:creationId xmlns:a16="http://schemas.microsoft.com/office/drawing/2014/main" id="{152CC38B-393D-4ECC-B9D3-46008C8EB9B4}"/>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120429" y="5255494"/>
            <a:ext cx="3148179" cy="1382677"/>
          </a:xfrm>
          <a:prstGeom prst="rect">
            <a:avLst/>
          </a:prstGeom>
        </p:spPr>
      </p:pic>
      <p:pic>
        <p:nvPicPr>
          <p:cNvPr id="29" name="Picture 28" descr="A group of mushrooms on a black background&#10;&#10;Description automatically generated">
            <a:extLst>
              <a:ext uri="{FF2B5EF4-FFF2-40B4-BE49-F238E27FC236}">
                <a16:creationId xmlns:a16="http://schemas.microsoft.com/office/drawing/2014/main" id="{1250C67F-86B9-37B1-7C08-615AB2D322C0}"/>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3078375" y="5255493"/>
            <a:ext cx="3148179" cy="1382677"/>
          </a:xfrm>
          <a:prstGeom prst="rect">
            <a:avLst/>
          </a:prstGeom>
        </p:spPr>
      </p:pic>
      <p:pic>
        <p:nvPicPr>
          <p:cNvPr id="31" name="Picture 30" descr="A group of mushrooms on a black background&#10;&#10;Description automatically generated">
            <a:extLst>
              <a:ext uri="{FF2B5EF4-FFF2-40B4-BE49-F238E27FC236}">
                <a16:creationId xmlns:a16="http://schemas.microsoft.com/office/drawing/2014/main" id="{0F428A41-0D24-3608-3DAA-CF541387B48A}"/>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6032991" y="5247755"/>
            <a:ext cx="3148179" cy="1382677"/>
          </a:xfrm>
          <a:prstGeom prst="rect">
            <a:avLst/>
          </a:prstGeom>
        </p:spPr>
      </p:pic>
      <p:pic>
        <p:nvPicPr>
          <p:cNvPr id="39" name="Picture 38" descr="A group of mushrooms on a black background&#10;&#10;Description automatically generated">
            <a:extLst>
              <a:ext uri="{FF2B5EF4-FFF2-40B4-BE49-F238E27FC236}">
                <a16:creationId xmlns:a16="http://schemas.microsoft.com/office/drawing/2014/main" id="{D0170DC8-F711-7185-1C7A-3BB2B77B9F35}"/>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8990937" y="5247754"/>
            <a:ext cx="3148179" cy="1382677"/>
          </a:xfrm>
          <a:prstGeom prst="rect">
            <a:avLst/>
          </a:prstGeom>
        </p:spPr>
      </p:pic>
    </p:spTree>
    <p:extLst>
      <p:ext uri="{BB962C8B-B14F-4D97-AF65-F5344CB8AC3E}">
        <p14:creationId xmlns:p14="http://schemas.microsoft.com/office/powerpoint/2010/main" val="219056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71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71000">
                                          <p:cBhvr additive="base">
                                            <p:cTn id="18" dur="1000" fill="hold"/>
                                            <p:tgtEl>
                                              <p:spTgt spid="5"/>
                                            </p:tgtEl>
                                            <p:attrNameLst>
                                              <p:attrName>ppt_x</p:attrName>
                                            </p:attrNameLst>
                                          </p:cBhvr>
                                          <p:tavLst>
                                            <p:tav tm="0">
                                              <p:val>
                                                <p:strVal val="#ppt_x"/>
                                              </p:val>
                                            </p:tav>
                                            <p:tav tm="100000">
                                              <p:val>
                                                <p:strVal val="#ppt_x"/>
                                              </p:val>
                                            </p:tav>
                                          </p:tavLst>
                                        </p:anim>
                                        <p:anim calcmode="lin" valueType="num" p14:bounceEnd="71000">
                                          <p:cBhvr additive="base">
                                            <p:cTn id="19"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DD2D63D-73B5-5FFF-B65F-A5BF12D48380}"/>
              </a:ext>
            </a:extLst>
          </p:cNvPr>
          <p:cNvSpPr/>
          <p:nvPr/>
        </p:nvSpPr>
        <p:spPr>
          <a:xfrm>
            <a:off x="691929" y="1845196"/>
            <a:ext cx="11069249" cy="3412394"/>
          </a:xfrm>
          <a:prstGeom prst="roundRect">
            <a:avLst/>
          </a:prstGeom>
          <a:solidFill>
            <a:srgbClr val="CCFF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dạng</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tròn</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que,…)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nâu</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trắng</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rất</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dùng</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làm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thức</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như</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hương</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mỡ</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nám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rơm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sò</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chân</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dài</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mộc</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nhĩ</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tai </a:t>
            </a:r>
            <a:r>
              <a:rPr lang="en-US"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mèo</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8" name="Picture 27" descr="A group of mushrooms on a black background&#10;&#10;Description automatically generated">
            <a:extLst>
              <a:ext uri="{FF2B5EF4-FFF2-40B4-BE49-F238E27FC236}">
                <a16:creationId xmlns:a16="http://schemas.microsoft.com/office/drawing/2014/main" id="{152CC38B-393D-4ECC-B9D3-46008C8EB9B4}"/>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120429" y="5255494"/>
            <a:ext cx="3148179" cy="1382677"/>
          </a:xfrm>
          <a:prstGeom prst="rect">
            <a:avLst/>
          </a:prstGeom>
        </p:spPr>
      </p:pic>
      <p:pic>
        <p:nvPicPr>
          <p:cNvPr id="29" name="Picture 28" descr="A group of mushrooms on a black background&#10;&#10;Description automatically generated">
            <a:extLst>
              <a:ext uri="{FF2B5EF4-FFF2-40B4-BE49-F238E27FC236}">
                <a16:creationId xmlns:a16="http://schemas.microsoft.com/office/drawing/2014/main" id="{1250C67F-86B9-37B1-7C08-615AB2D322C0}"/>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3078375" y="5255493"/>
            <a:ext cx="3148179" cy="1382677"/>
          </a:xfrm>
          <a:prstGeom prst="rect">
            <a:avLst/>
          </a:prstGeom>
        </p:spPr>
      </p:pic>
      <p:pic>
        <p:nvPicPr>
          <p:cNvPr id="31" name="Picture 30" descr="A group of mushrooms on a black background&#10;&#10;Description automatically generated">
            <a:extLst>
              <a:ext uri="{FF2B5EF4-FFF2-40B4-BE49-F238E27FC236}">
                <a16:creationId xmlns:a16="http://schemas.microsoft.com/office/drawing/2014/main" id="{0F428A41-0D24-3608-3DAA-CF541387B48A}"/>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6032991" y="5247755"/>
            <a:ext cx="3148179" cy="1382677"/>
          </a:xfrm>
          <a:prstGeom prst="rect">
            <a:avLst/>
          </a:prstGeom>
        </p:spPr>
      </p:pic>
      <p:pic>
        <p:nvPicPr>
          <p:cNvPr id="39" name="Picture 38" descr="A group of mushrooms on a black background&#10;&#10;Description automatically generated">
            <a:extLst>
              <a:ext uri="{FF2B5EF4-FFF2-40B4-BE49-F238E27FC236}">
                <a16:creationId xmlns:a16="http://schemas.microsoft.com/office/drawing/2014/main" id="{D0170DC8-F711-7185-1C7A-3BB2B77B9F35}"/>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8990937" y="5247754"/>
            <a:ext cx="3148179" cy="1382677"/>
          </a:xfrm>
          <a:prstGeom prst="rect">
            <a:avLst/>
          </a:prstGeom>
        </p:spPr>
      </p:pic>
      <p:grpSp>
        <p:nvGrpSpPr>
          <p:cNvPr id="7" name="Group 6">
            <a:extLst>
              <a:ext uri="{FF2B5EF4-FFF2-40B4-BE49-F238E27FC236}">
                <a16:creationId xmlns:a16="http://schemas.microsoft.com/office/drawing/2014/main" id="{7843A644-D250-9337-C05D-90D117C1EB47}"/>
              </a:ext>
            </a:extLst>
          </p:cNvPr>
          <p:cNvGrpSpPr/>
          <p:nvPr/>
        </p:nvGrpSpPr>
        <p:grpSpPr>
          <a:xfrm>
            <a:off x="3078375" y="227568"/>
            <a:ext cx="6547494" cy="1635204"/>
            <a:chOff x="3020986" y="-35004"/>
            <a:chExt cx="6547494" cy="1635204"/>
          </a:xfrm>
        </p:grpSpPr>
        <p:pic>
          <p:nvPicPr>
            <p:cNvPr id="8" name="Picture 7" descr="A group of mushrooms with leaves&#10;&#10;Description automatically generated">
              <a:extLst>
                <a:ext uri="{FF2B5EF4-FFF2-40B4-BE49-F238E27FC236}">
                  <a16:creationId xmlns:a16="http://schemas.microsoft.com/office/drawing/2014/main" id="{03461E80-70E1-554E-7C15-A19CC1CF5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003" y="120859"/>
              <a:ext cx="1323477" cy="1323477"/>
            </a:xfrm>
            <a:prstGeom prst="rect">
              <a:avLst/>
            </a:prstGeom>
          </p:spPr>
        </p:pic>
        <p:pic>
          <p:nvPicPr>
            <p:cNvPr id="9" name="Picture 8" descr="A group of mushrooms on a black background&#10;&#10;Description automatically generated">
              <a:extLst>
                <a:ext uri="{FF2B5EF4-FFF2-40B4-BE49-F238E27FC236}">
                  <a16:creationId xmlns:a16="http://schemas.microsoft.com/office/drawing/2014/main" id="{C9BD89D7-0B61-C96F-36C4-AAB9D8BB2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986" y="-35004"/>
              <a:ext cx="1635204" cy="1635204"/>
            </a:xfrm>
            <a:prstGeom prst="rect">
              <a:avLst/>
            </a:prstGeom>
          </p:spPr>
        </p:pic>
        <p:sp>
          <p:nvSpPr>
            <p:cNvPr id="10" name="TextBox 9">
              <a:extLst>
                <a:ext uri="{FF2B5EF4-FFF2-40B4-BE49-F238E27FC236}">
                  <a16:creationId xmlns:a16="http://schemas.microsoft.com/office/drawing/2014/main" id="{ED906246-9651-242A-65F4-93A2F4845452}"/>
                </a:ext>
              </a:extLst>
            </p:cNvPr>
            <p:cNvSpPr txBox="1"/>
            <p:nvPr/>
          </p:nvSpPr>
          <p:spPr>
            <a:xfrm>
              <a:off x="3678382" y="384464"/>
              <a:ext cx="5122718" cy="1107996"/>
            </a:xfrm>
            <a:prstGeom prst="rect">
              <a:avLst/>
            </a:prstGeom>
            <a:noFill/>
          </p:spPr>
          <p:txBody>
            <a:bodyPr wrap="square" rtlCol="0">
              <a:spAutoFit/>
            </a:bodyPr>
            <a:lstStyle/>
            <a:p>
              <a:pPr algn="r"/>
              <a:r>
                <a:rPr lang="vi-VN" sz="6600" dirty="0">
                  <a:ln w="19050">
                    <a:solidFill>
                      <a:srgbClr val="002060"/>
                    </a:solidFill>
                  </a:ln>
                  <a:solidFill>
                    <a:srgbClr val="FF66CC"/>
                  </a:solidFill>
                  <a:latin typeface="SVN-Gretoon" panose="02040603050506020204" pitchFamily="18" charset="0"/>
                </a:rPr>
                <a:t>Kết luận</a:t>
              </a:r>
              <a:endParaRPr lang="en-US" sz="6600" dirty="0">
                <a:ln w="19050">
                  <a:solidFill>
                    <a:srgbClr val="002060"/>
                  </a:solidFill>
                </a:ln>
                <a:solidFill>
                  <a:srgbClr val="FF66CC"/>
                </a:solidFill>
                <a:latin typeface="SVN-Gretoon" panose="02040603050506020204" pitchFamily="18" charset="0"/>
              </a:endParaRPr>
            </a:p>
          </p:txBody>
        </p:sp>
      </p:grpSp>
    </p:spTree>
    <p:extLst>
      <p:ext uri="{BB962C8B-B14F-4D97-AF65-F5344CB8AC3E}">
        <p14:creationId xmlns:p14="http://schemas.microsoft.com/office/powerpoint/2010/main" val="32409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tercolor of a river with a brown bear and a yellow and blue body of water&#10;&#10;Description automatically generated">
            <a:extLst>
              <a:ext uri="{FF2B5EF4-FFF2-40B4-BE49-F238E27FC236}">
                <a16:creationId xmlns:a16="http://schemas.microsoft.com/office/drawing/2014/main" id="{A875C14A-A77C-8810-89DB-4C363CB26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378340A-C5D1-3B74-9ACA-0915CBE8E724}"/>
              </a:ext>
            </a:extLst>
          </p:cNvPr>
          <p:cNvGrpSpPr/>
          <p:nvPr/>
        </p:nvGrpSpPr>
        <p:grpSpPr>
          <a:xfrm>
            <a:off x="3158836" y="2182089"/>
            <a:ext cx="8146472" cy="2215991"/>
            <a:chOff x="2722418" y="270162"/>
            <a:chExt cx="8146472" cy="2215991"/>
          </a:xfrm>
        </p:grpSpPr>
        <p:sp>
          <p:nvSpPr>
            <p:cNvPr id="3" name="TextBox 2">
              <a:extLst>
                <a:ext uri="{FF2B5EF4-FFF2-40B4-BE49-F238E27FC236}">
                  <a16:creationId xmlns:a16="http://schemas.microsoft.com/office/drawing/2014/main" id="{3F3D740E-058E-9298-2C8E-67EA15C69269}"/>
                </a:ext>
              </a:extLst>
            </p:cNvPr>
            <p:cNvSpPr txBox="1"/>
            <p:nvPr/>
          </p:nvSpPr>
          <p:spPr>
            <a:xfrm>
              <a:off x="2722418" y="270162"/>
              <a:ext cx="8146472" cy="2215991"/>
            </a:xfrm>
            <a:prstGeom prst="rect">
              <a:avLst/>
            </a:prstGeom>
            <a:noFill/>
          </p:spPr>
          <p:txBody>
            <a:bodyPr wrap="square" rtlCol="0">
              <a:spAutoFit/>
            </a:bodyPr>
            <a:lstStyle/>
            <a:p>
              <a:r>
                <a:rPr lang="en-US" sz="13800" dirty="0">
                  <a:ln w="317500">
                    <a:solidFill>
                      <a:schemeClr val="bg1"/>
                    </a:solidFill>
                  </a:ln>
                  <a:effectLst>
                    <a:outerShdw blurRad="38100" dist="38100" dir="2700000" algn="tl">
                      <a:srgbClr val="000000">
                        <a:alpha val="43137"/>
                      </a:srgbClr>
                    </a:outerShdw>
                  </a:effectLst>
                  <a:latin typeface="MTD Summer Show" pitchFamily="50" charset="0"/>
                </a:rPr>
                <a:t>LUYỆN TẬP</a:t>
              </a:r>
            </a:p>
          </p:txBody>
        </p:sp>
        <p:sp>
          <p:nvSpPr>
            <p:cNvPr id="8" name="TextBox 7">
              <a:extLst>
                <a:ext uri="{FF2B5EF4-FFF2-40B4-BE49-F238E27FC236}">
                  <a16:creationId xmlns:a16="http://schemas.microsoft.com/office/drawing/2014/main" id="{8A471EA4-2458-1955-0266-E65A3EB6FA81}"/>
                </a:ext>
              </a:extLst>
            </p:cNvPr>
            <p:cNvSpPr txBox="1"/>
            <p:nvPr/>
          </p:nvSpPr>
          <p:spPr>
            <a:xfrm>
              <a:off x="2722418" y="270162"/>
              <a:ext cx="8146472" cy="2215991"/>
            </a:xfrm>
            <a:prstGeom prst="rect">
              <a:avLst/>
            </a:prstGeom>
            <a:noFill/>
            <a:ln>
              <a:noFill/>
            </a:ln>
          </p:spPr>
          <p:txBody>
            <a:bodyPr wrap="square" rtlCol="0">
              <a:spAutoFit/>
            </a:bodyPr>
            <a:lstStyle/>
            <a:p>
              <a:r>
                <a:rPr lang="en-US" sz="13800" dirty="0">
                  <a:gradFill flip="none" rotWithShape="1">
                    <a:gsLst>
                      <a:gs pos="0">
                        <a:srgbClr val="E95C0D"/>
                      </a:gs>
                      <a:gs pos="42000">
                        <a:srgbClr val="FFFF00"/>
                      </a:gs>
                      <a:gs pos="65000">
                        <a:srgbClr val="BEFA80"/>
                      </a:gs>
                      <a:gs pos="83000">
                        <a:srgbClr val="2DF753"/>
                      </a:gs>
                    </a:gsLst>
                    <a:lin ang="5400000" scaled="1"/>
                    <a:tileRect/>
                  </a:gradFill>
                  <a:effectLst>
                    <a:outerShdw blurRad="38100" dist="38100" dir="2700000" algn="tl">
                      <a:srgbClr val="000000">
                        <a:alpha val="43137"/>
                      </a:srgbClr>
                    </a:outerShdw>
                  </a:effectLst>
                  <a:latin typeface="MTD Summer Show" pitchFamily="50" charset="0"/>
                </a:rPr>
                <a:t>LUYỆN TẬP</a:t>
              </a:r>
            </a:p>
          </p:txBody>
        </p:sp>
      </p:grpSp>
    </p:spTree>
    <p:extLst>
      <p:ext uri="{BB962C8B-B14F-4D97-AF65-F5344CB8AC3E}">
        <p14:creationId xmlns:p14="http://schemas.microsoft.com/office/powerpoint/2010/main" val="12387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repeatCount="2000" fill="hold" nodeType="afterEffect">
                                  <p:stCondLst>
                                    <p:cond delay="0"/>
                                  </p:stCondLst>
                                  <p:childTnLst>
                                    <p:animRot by="120000">
                                      <p:cBhvr>
                                        <p:cTn id="13" dur="50" fill="hold">
                                          <p:stCondLst>
                                            <p:cond delay="0"/>
                                          </p:stCondLst>
                                        </p:cTn>
                                        <p:tgtEl>
                                          <p:spTgt spid="2"/>
                                        </p:tgtEl>
                                        <p:attrNameLst>
                                          <p:attrName>r</p:attrName>
                                        </p:attrNameLst>
                                      </p:cBhvr>
                                    </p:animRot>
                                    <p:animRot by="-240000">
                                      <p:cBhvr>
                                        <p:cTn id="14" dur="100" fill="hold">
                                          <p:stCondLst>
                                            <p:cond delay="100"/>
                                          </p:stCondLst>
                                        </p:cTn>
                                        <p:tgtEl>
                                          <p:spTgt spid="2"/>
                                        </p:tgtEl>
                                        <p:attrNameLst>
                                          <p:attrName>r</p:attrName>
                                        </p:attrNameLst>
                                      </p:cBhvr>
                                    </p:animRot>
                                    <p:animRot by="240000">
                                      <p:cBhvr>
                                        <p:cTn id="15" dur="100" fill="hold">
                                          <p:stCondLst>
                                            <p:cond delay="200"/>
                                          </p:stCondLst>
                                        </p:cTn>
                                        <p:tgtEl>
                                          <p:spTgt spid="2"/>
                                        </p:tgtEl>
                                        <p:attrNameLst>
                                          <p:attrName>r</p:attrName>
                                        </p:attrNameLst>
                                      </p:cBhvr>
                                    </p:animRot>
                                    <p:animRot by="-240000">
                                      <p:cBhvr>
                                        <p:cTn id="16" dur="100" fill="hold">
                                          <p:stCondLst>
                                            <p:cond delay="300"/>
                                          </p:stCondLst>
                                        </p:cTn>
                                        <p:tgtEl>
                                          <p:spTgt spid="2"/>
                                        </p:tgtEl>
                                        <p:attrNameLst>
                                          <p:attrName>r</p:attrName>
                                        </p:attrNameLst>
                                      </p:cBhvr>
                                    </p:animRot>
                                    <p:animRot by="120000">
                                      <p:cBhvr>
                                        <p:cTn id="17"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Nhóm 23">
            <a:extLst>
              <a:ext uri="{FF2B5EF4-FFF2-40B4-BE49-F238E27FC236}">
                <a16:creationId xmlns:a16="http://schemas.microsoft.com/office/drawing/2014/main" id="{EB6C2AE6-0984-D534-2E38-097ECA353C68}"/>
              </a:ext>
            </a:extLst>
          </p:cNvPr>
          <p:cNvGrpSpPr/>
          <p:nvPr/>
        </p:nvGrpSpPr>
        <p:grpSpPr>
          <a:xfrm>
            <a:off x="3634580" y="1523337"/>
            <a:ext cx="4912447" cy="1106818"/>
            <a:chOff x="3657281" y="4543672"/>
            <a:chExt cx="4289617" cy="1411001"/>
          </a:xfrm>
        </p:grpSpPr>
        <p:sp>
          <p:nvSpPr>
            <p:cNvPr id="5" name="TextBox 67">
              <a:extLst>
                <a:ext uri="{FF2B5EF4-FFF2-40B4-BE49-F238E27FC236}">
                  <a16:creationId xmlns:a16="http://schemas.microsoft.com/office/drawing/2014/main" id="{E9A4DF61-BB9A-73E5-248E-156E2A0376D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000"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 2:</a:t>
              </a:r>
            </a:p>
          </p:txBody>
        </p:sp>
        <p:sp>
          <p:nvSpPr>
            <p:cNvPr id="6" name="TextBox 67">
              <a:extLst>
                <a:ext uri="{FF2B5EF4-FFF2-40B4-BE49-F238E27FC236}">
                  <a16:creationId xmlns:a16="http://schemas.microsoft.com/office/drawing/2014/main" id="{B278089F-86D8-C6EE-1AF1-F17FAA220958}"/>
                </a:ext>
              </a:extLst>
            </p:cNvPr>
            <p:cNvSpPr txBox="1"/>
            <p:nvPr/>
          </p:nvSpPr>
          <p:spPr>
            <a:xfrm>
              <a:off x="3657281" y="4543672"/>
              <a:ext cx="4280542" cy="1381472"/>
            </a:xfrm>
            <a:prstGeom prst="rect">
              <a:avLst/>
            </a:prstGeom>
            <a:noFill/>
          </p:spPr>
          <p:txBody>
            <a:bodyPr wrap="square" rtlCol="0">
              <a:prstTxWarp prst="textArchUp">
                <a:avLst/>
              </a:prstTxWarp>
              <a:spAutoFit/>
            </a:bodyPr>
            <a:lstStyle/>
            <a:p>
              <a:pPr algn="ctr"/>
              <a:r>
                <a:rPr lang="en-US" sz="9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 2:</a:t>
              </a:r>
            </a:p>
          </p:txBody>
        </p:sp>
      </p:grpSp>
      <p:grpSp>
        <p:nvGrpSpPr>
          <p:cNvPr id="7" name="Group 6">
            <a:extLst>
              <a:ext uri="{FF2B5EF4-FFF2-40B4-BE49-F238E27FC236}">
                <a16:creationId xmlns:a16="http://schemas.microsoft.com/office/drawing/2014/main" id="{5221B752-6BB1-CD96-CB76-6227626A8D09}"/>
              </a:ext>
            </a:extLst>
          </p:cNvPr>
          <p:cNvGrpSpPr/>
          <p:nvPr/>
        </p:nvGrpSpPr>
        <p:grpSpPr>
          <a:xfrm>
            <a:off x="858208" y="2587436"/>
            <a:ext cx="10758829" cy="1203936"/>
            <a:chOff x="-139320" y="5069289"/>
            <a:chExt cx="12470636" cy="1203936"/>
          </a:xfrm>
        </p:grpSpPr>
        <p:sp>
          <p:nvSpPr>
            <p:cNvPr id="8" name="Hộp Văn bản 14">
              <a:extLst>
                <a:ext uri="{FF2B5EF4-FFF2-40B4-BE49-F238E27FC236}">
                  <a16:creationId xmlns:a16="http://schemas.microsoft.com/office/drawing/2014/main" id="{5B93BB74-F290-7CE1-266A-FF273FCE7776}"/>
                </a:ext>
              </a:extLst>
            </p:cNvPr>
            <p:cNvSpPr txBox="1"/>
            <p:nvPr/>
          </p:nvSpPr>
          <p:spPr>
            <a:xfrm>
              <a:off x="-139320" y="5072896"/>
              <a:ext cx="12470636" cy="1200329"/>
            </a:xfrm>
            <a:prstGeom prst="rect">
              <a:avLst/>
            </a:prstGeom>
            <a:noFill/>
          </p:spPr>
          <p:txBody>
            <a:bodyPr wrap="square">
              <a:spAutoFit/>
            </a:bodyPr>
            <a:lstStyle/>
            <a:p>
              <a:pPr algn="ctr"/>
              <a:r>
                <a:rPr lang="en-US" sz="7200" dirty="0">
                  <a:ln w="317500">
                    <a:solidFill>
                      <a:schemeClr val="bg1"/>
                    </a:solidFill>
                  </a:ln>
                  <a:solidFill>
                    <a:srgbClr val="FFFF8F"/>
                  </a:solidFill>
                  <a:latin typeface="iCiel Pony" panose="02000000000000000000" pitchFamily="2" charset="0"/>
                </a:rPr>
                <a:t>EM TẬP LÀM ĐẦU BẾP</a:t>
              </a:r>
              <a:endParaRPr lang="vi-VN" sz="7200" dirty="0">
                <a:ln w="317500">
                  <a:solidFill>
                    <a:schemeClr val="bg1"/>
                  </a:solidFill>
                </a:ln>
                <a:solidFill>
                  <a:srgbClr val="FFFF8F"/>
                </a:solidFill>
                <a:latin typeface="iCiel Pony" panose="02000000000000000000" pitchFamily="2" charset="0"/>
              </a:endParaRPr>
            </a:p>
          </p:txBody>
        </p:sp>
        <p:sp>
          <p:nvSpPr>
            <p:cNvPr id="9" name="Hộp Văn bản 14">
              <a:extLst>
                <a:ext uri="{FF2B5EF4-FFF2-40B4-BE49-F238E27FC236}">
                  <a16:creationId xmlns:a16="http://schemas.microsoft.com/office/drawing/2014/main" id="{FA67353F-D344-BF43-072B-A3742AD5DF58}"/>
                </a:ext>
              </a:extLst>
            </p:cNvPr>
            <p:cNvSpPr txBox="1"/>
            <p:nvPr/>
          </p:nvSpPr>
          <p:spPr>
            <a:xfrm>
              <a:off x="369616" y="5069289"/>
              <a:ext cx="11452763" cy="1200329"/>
            </a:xfrm>
            <a:prstGeom prst="rect">
              <a:avLst/>
            </a:prstGeom>
            <a:noFill/>
          </p:spPr>
          <p:txBody>
            <a:bodyPr wrap="square">
              <a:spAutoFit/>
            </a:bodyPr>
            <a:lstStyle/>
            <a:p>
              <a:pPr algn="ctr"/>
              <a:r>
                <a:rPr lang="en-US" sz="7200" dirty="0">
                  <a:ln w="12700">
                    <a:solidFill>
                      <a:srgbClr val="002060"/>
                    </a:solidFill>
                  </a:ln>
                  <a:gradFill>
                    <a:gsLst>
                      <a:gs pos="0">
                        <a:srgbClr val="FF66FF"/>
                      </a:gs>
                      <a:gs pos="41000">
                        <a:srgbClr val="FF9999"/>
                      </a:gs>
                      <a:gs pos="76000">
                        <a:srgbClr val="FFFF99"/>
                      </a:gs>
                    </a:gsLst>
                    <a:lin ang="5400000" scaled="1"/>
                  </a:gradFill>
                  <a:latin typeface="iCiel Pony" panose="02000000000000000000" pitchFamily="2" charset="0"/>
                </a:rPr>
                <a:t>EM TẬP LÀM ĐẦU BẾP</a:t>
              </a:r>
              <a:endParaRPr lang="vi-VN" sz="7200" dirty="0">
                <a:ln w="12700">
                  <a:solidFill>
                    <a:srgbClr val="002060"/>
                  </a:solidFill>
                </a:ln>
                <a:gradFill>
                  <a:gsLst>
                    <a:gs pos="0">
                      <a:srgbClr val="FF66FF"/>
                    </a:gs>
                    <a:gs pos="41000">
                      <a:srgbClr val="FF9999"/>
                    </a:gs>
                    <a:gs pos="76000">
                      <a:srgbClr val="FFFF99"/>
                    </a:gs>
                  </a:gsLst>
                  <a:lin ang="5400000" scaled="1"/>
                </a:gradFill>
                <a:latin typeface="iCiel Pony" panose="02000000000000000000" pitchFamily="2" charset="0"/>
              </a:endParaRPr>
            </a:p>
          </p:txBody>
        </p:sp>
      </p:grpSp>
    </p:spTree>
    <p:extLst>
      <p:ext uri="{BB962C8B-B14F-4D97-AF65-F5344CB8AC3E}">
        <p14:creationId xmlns:p14="http://schemas.microsoft.com/office/powerpoint/2010/main" val="358162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32" presetClass="emph" presetSubtype="0" fill="hold" nodeType="after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a:extLst>
              <a:ext uri="{FF2B5EF4-FFF2-40B4-BE49-F238E27FC236}">
                <a16:creationId xmlns:a16="http://schemas.microsoft.com/office/drawing/2014/main" id="{0318401B-3717-5BC6-DD6B-26FD479CBB96}"/>
              </a:ext>
            </a:extLst>
          </p:cNvPr>
          <p:cNvGrpSpPr/>
          <p:nvPr/>
        </p:nvGrpSpPr>
        <p:grpSpPr>
          <a:xfrm>
            <a:off x="342900" y="286017"/>
            <a:ext cx="10889673" cy="1351051"/>
            <a:chOff x="0" y="595913"/>
            <a:chExt cx="10889673" cy="1351051"/>
          </a:xfrm>
        </p:grpSpPr>
        <p:sp>
          <p:nvSpPr>
            <p:cNvPr id="20" name="TextBox 19">
              <a:extLst>
                <a:ext uri="{FF2B5EF4-FFF2-40B4-BE49-F238E27FC236}">
                  <a16:creationId xmlns:a16="http://schemas.microsoft.com/office/drawing/2014/main" id="{399E2197-88D6-D8DA-1AD4-4EEC7ADFFE35}"/>
                </a:ext>
              </a:extLst>
            </p:cNvPr>
            <p:cNvSpPr txBox="1"/>
            <p:nvPr/>
          </p:nvSpPr>
          <p:spPr>
            <a:xfrm>
              <a:off x="990856" y="746635"/>
              <a:ext cx="989881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Em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tập</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làm</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đầu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bếp</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algn="just"/>
              <a:r>
                <a:rPr lang="en-US" sz="3600" b="1" dirty="0" err="1">
                  <a:latin typeface="Calibri" panose="020F0502020204030204" pitchFamily="34" charset="0"/>
                  <a:ea typeface="Calibri" panose="020F0502020204030204" pitchFamily="34" charset="0"/>
                  <a:cs typeface="Calibri" panose="020F0502020204030204" pitchFamily="34" charset="0"/>
                </a:rPr>
                <a:t>Kể</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tên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các</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nấm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ăn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và</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hoàn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thành</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bảng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theo</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gợi</a:t>
              </a:r>
              <a:r>
                <a:rPr lang="en-US" sz="3600" b="1" dirty="0">
                  <a:latin typeface="Calibri" panose="020F0502020204030204" pitchFamily="34" charset="0"/>
                  <a:ea typeface="Calibri" panose="020F0502020204030204" pitchFamily="34" charset="0"/>
                  <a:cs typeface="Calibri" panose="020F0502020204030204" pitchFamily="34" charset="0"/>
                </a:rPr>
                <a:t> ý.</a:t>
              </a:r>
            </a:p>
          </p:txBody>
        </p:sp>
        <p:pic>
          <p:nvPicPr>
            <p:cNvPr id="21" name="Picture 20">
              <a:extLst>
                <a:ext uri="{FF2B5EF4-FFF2-40B4-BE49-F238E27FC236}">
                  <a16:creationId xmlns:a16="http://schemas.microsoft.com/office/drawing/2014/main" id="{620A7C86-7DA8-8D74-E3DB-672B354E2B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89773" l="9783" r="96739"/>
                      </a14:imgEffect>
                    </a14:imgLayer>
                  </a14:imgProps>
                </a:ext>
              </a:extLst>
            </a:blip>
            <a:stretch>
              <a:fillRect/>
            </a:stretch>
          </p:blipFill>
          <p:spPr>
            <a:xfrm>
              <a:off x="0" y="595913"/>
              <a:ext cx="990857" cy="947777"/>
            </a:xfrm>
            <a:prstGeom prst="rect">
              <a:avLst/>
            </a:prstGeom>
          </p:spPr>
        </p:pic>
      </p:grpSp>
      <p:pic>
        <p:nvPicPr>
          <p:cNvPr id="26" name="Picture 25">
            <a:extLst>
              <a:ext uri="{FF2B5EF4-FFF2-40B4-BE49-F238E27FC236}">
                <a16:creationId xmlns:a16="http://schemas.microsoft.com/office/drawing/2014/main" id="{DB67E594-3CAE-9697-FAA0-EED92C618475}"/>
              </a:ext>
            </a:extLst>
          </p:cNvPr>
          <p:cNvPicPr>
            <a:picLocks noChangeAspect="1"/>
          </p:cNvPicPr>
          <p:nvPr/>
        </p:nvPicPr>
        <p:blipFill>
          <a:blip r:embed="rId6"/>
          <a:stretch>
            <a:fillRect/>
          </a:stretch>
        </p:blipFill>
        <p:spPr>
          <a:xfrm>
            <a:off x="1333755" y="1642098"/>
            <a:ext cx="8956021" cy="5009111"/>
          </a:xfrm>
          <a:prstGeom prst="rect">
            <a:avLst/>
          </a:prstGeom>
        </p:spPr>
      </p:pic>
      <p:pic>
        <p:nvPicPr>
          <p:cNvPr id="22" name="Picture 21">
            <a:extLst>
              <a:ext uri="{FF2B5EF4-FFF2-40B4-BE49-F238E27FC236}">
                <a16:creationId xmlns:a16="http://schemas.microsoft.com/office/drawing/2014/main" id="{2AAE2DDB-F6CA-62DC-205F-30F91FED3305}"/>
              </a:ext>
            </a:extLst>
          </p:cNvPr>
          <p:cNvPicPr>
            <a:picLocks noChangeAspect="1"/>
          </p:cNvPicPr>
          <p:nvPr/>
        </p:nvPicPr>
        <p:blipFill>
          <a:blip r:embed="rId7"/>
          <a:stretch>
            <a:fillRect/>
          </a:stretch>
        </p:blipFill>
        <p:spPr>
          <a:xfrm>
            <a:off x="1382716" y="4553560"/>
            <a:ext cx="8650383" cy="2018423"/>
          </a:xfrm>
          <a:prstGeom prst="rect">
            <a:avLst/>
          </a:prstGeom>
        </p:spPr>
      </p:pic>
    </p:spTree>
    <p:extLst>
      <p:ext uri="{BB962C8B-B14F-4D97-AF65-F5344CB8AC3E}">
        <p14:creationId xmlns:p14="http://schemas.microsoft.com/office/powerpoint/2010/main" val="15562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28C38914-E5A4-C8F9-A771-59860CEAA8A9}"/>
              </a:ext>
            </a:extLst>
          </p:cNvPr>
          <p:cNvSpPr txBox="1"/>
          <p:nvPr/>
        </p:nvSpPr>
        <p:spPr>
          <a:xfrm>
            <a:off x="2145792" y="611909"/>
            <a:ext cx="7900416" cy="769441"/>
          </a:xfrm>
          <a:prstGeom prst="rect">
            <a:avLst/>
          </a:prstGeom>
          <a:noFill/>
        </p:spPr>
        <p:txBody>
          <a:bodyPr wrap="square" rtlCol="0">
            <a:spAutoFit/>
          </a:bodyPr>
          <a:lstStyle/>
          <a:p>
            <a:pPr algn="ctr"/>
            <a:r>
              <a:rPr lang="vi-VN" sz="4400" dirty="0">
                <a:ln w="28575">
                  <a:solidFill>
                    <a:srgbClr val="002060"/>
                  </a:solidFill>
                </a:ln>
                <a:solidFill>
                  <a:srgbClr val="CCFF66"/>
                </a:solidFill>
                <a:latin typeface="iCiel Pony" panose="02000000000000000000" pitchFamily="2" charset="0"/>
              </a:rPr>
              <a:t>CÙNG NHAU CHIA SẺ</a:t>
            </a:r>
            <a:endParaRPr lang="en-US" sz="4400" dirty="0">
              <a:ln w="28575">
                <a:solidFill>
                  <a:srgbClr val="002060"/>
                </a:solidFill>
              </a:ln>
              <a:solidFill>
                <a:srgbClr val="CCFF66"/>
              </a:solidFill>
              <a:latin typeface="iCiel Pony" panose="02000000000000000000" pitchFamily="2" charset="0"/>
            </a:endParaRPr>
          </a:p>
        </p:txBody>
      </p:sp>
      <p:sp>
        <p:nvSpPr>
          <p:cNvPr id="4" name="TextBox 3">
            <a:extLst>
              <a:ext uri="{FF2B5EF4-FFF2-40B4-BE49-F238E27FC236}">
                <a16:creationId xmlns:a16="http://schemas.microsoft.com/office/drawing/2014/main" id="{14965964-0FC3-BDE3-0C42-812CB3569980}"/>
              </a:ext>
            </a:extLst>
          </p:cNvPr>
          <p:cNvSpPr txBox="1"/>
          <p:nvPr/>
        </p:nvSpPr>
        <p:spPr>
          <a:xfrm>
            <a:off x="2797098" y="1135408"/>
            <a:ext cx="6595872" cy="523220"/>
          </a:xfrm>
          <a:prstGeom prst="rect">
            <a:avLst/>
          </a:prstGeom>
          <a:noFill/>
        </p:spPr>
        <p:txBody>
          <a:bodyPr wrap="square" rtlCol="0">
            <a:spAutoFit/>
          </a:bodyPr>
          <a:lstStyle/>
          <a:p>
            <a:pPr algn="ctr"/>
            <a:r>
              <a:rPr lang="en-US" sz="2800" b="1" dirty="0" err="1">
                <a:solidFill>
                  <a:srgbClr val="002060"/>
                </a:solidFill>
                <a:latin typeface="UTM Duepuntozero" panose="02040603050506020204" pitchFamily="18" charset="0"/>
              </a:rPr>
              <a:t>Lắng</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nghe</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quan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sát</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nhận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xét</a:t>
            </a:r>
            <a:endParaRPr lang="en-US" sz="2800" b="1" dirty="0">
              <a:solidFill>
                <a:srgbClr val="002060"/>
              </a:solidFill>
              <a:latin typeface="UTM Duepuntozero" panose="02040603050506020204" pitchFamily="18" charset="0"/>
            </a:endParaRPr>
          </a:p>
        </p:txBody>
      </p:sp>
      <p:graphicFrame>
        <p:nvGraphicFramePr>
          <p:cNvPr id="5" name="Table 4">
            <a:extLst>
              <a:ext uri="{FF2B5EF4-FFF2-40B4-BE49-F238E27FC236}">
                <a16:creationId xmlns:a16="http://schemas.microsoft.com/office/drawing/2014/main" id="{7CEAF358-0C53-4995-0657-71D5151B3D38}"/>
              </a:ext>
            </a:extLst>
          </p:cNvPr>
          <p:cNvGraphicFramePr>
            <a:graphicFrameLocks noGrp="1"/>
          </p:cNvGraphicFramePr>
          <p:nvPr>
            <p:extLst>
              <p:ext uri="{D42A27DB-BD31-4B8C-83A1-F6EECF244321}">
                <p14:modId xmlns:p14="http://schemas.microsoft.com/office/powerpoint/2010/main" val="3368545935"/>
              </p:ext>
            </p:extLst>
          </p:nvPr>
        </p:nvGraphicFramePr>
        <p:xfrm>
          <a:off x="517547" y="2104224"/>
          <a:ext cx="11177155" cy="3036486"/>
        </p:xfrm>
        <a:graphic>
          <a:graphicData uri="http://schemas.openxmlformats.org/drawingml/2006/table">
            <a:tbl>
              <a:tblPr firstRow="1" bandRow="1">
                <a:tableStyleId>{5C22544A-7EE6-4342-B048-85BDC9FD1C3A}</a:tableStyleId>
              </a:tblPr>
              <a:tblGrid>
                <a:gridCol w="2282537">
                  <a:extLst>
                    <a:ext uri="{9D8B030D-6E8A-4147-A177-3AD203B41FA5}">
                      <a16:colId xmlns:a16="http://schemas.microsoft.com/office/drawing/2014/main" val="1045036154"/>
                    </a:ext>
                  </a:extLst>
                </a:gridCol>
                <a:gridCol w="2566554">
                  <a:extLst>
                    <a:ext uri="{9D8B030D-6E8A-4147-A177-3AD203B41FA5}">
                      <a16:colId xmlns:a16="http://schemas.microsoft.com/office/drawing/2014/main" val="1040087837"/>
                    </a:ext>
                  </a:extLst>
                </a:gridCol>
                <a:gridCol w="2514190">
                  <a:extLst>
                    <a:ext uri="{9D8B030D-6E8A-4147-A177-3AD203B41FA5}">
                      <a16:colId xmlns:a16="http://schemas.microsoft.com/office/drawing/2014/main" val="1507812841"/>
                    </a:ext>
                  </a:extLst>
                </a:gridCol>
                <a:gridCol w="3813874">
                  <a:extLst>
                    <a:ext uri="{9D8B030D-6E8A-4147-A177-3AD203B41FA5}">
                      <a16:colId xmlns:a16="http://schemas.microsoft.com/office/drawing/2014/main" val="2934346281"/>
                    </a:ext>
                  </a:extLst>
                </a:gridCol>
              </a:tblGrid>
              <a:tr h="695283">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Tên nấm</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Hình dạng</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Màu sắc</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Món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chế</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biến</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754636939"/>
                  </a:ext>
                </a:extLst>
              </a:tr>
              <a:tr h="695283">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Nấm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kim</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Dài</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nhỏ</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cao</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Trắng</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hịt bò cuộn nấm, lẩu nấm,...</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extLst>
                  <a:ext uri="{0D108BD9-81ED-4DB2-BD59-A6C34878D82A}">
                    <a16:rowId xmlns:a16="http://schemas.microsoft.com/office/drawing/2014/main" val="3247232010"/>
                  </a:ext>
                </a:extLst>
              </a:tr>
              <a:tr h="695283">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Nấm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tai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mèo</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mộc</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nhĩ</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Mỏng</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dẹt</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Nâu đậm, tím thẫm</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Nem cuốn mộc nhĩ, canh gà miến mộc nhĩ,...</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extLst>
                  <a:ext uri="{0D108BD9-81ED-4DB2-BD59-A6C34878D82A}">
                    <a16:rowId xmlns:a16="http://schemas.microsoft.com/office/drawing/2014/main" val="2736878967"/>
                  </a:ext>
                </a:extLst>
              </a:tr>
              <a:tr h="695283">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Nấm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đùi</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gà</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Cao,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tròn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to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bụ</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bẫm</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Trắng</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ngà</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tc>
                  <a:txBody>
                    <a:bodyP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Nấm đùi gà xào thịt, thịt gà chay từ nấm đùi gà,...</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28575" cap="flat" cmpd="sng" algn="ctr">
                      <a:solidFill>
                        <a:srgbClr val="0070C0"/>
                      </a:solidFill>
                      <a:prstDash val="sysDash"/>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EBFF"/>
                    </a:solidFill>
                  </a:tcPr>
                </a:tc>
                <a:extLst>
                  <a:ext uri="{0D108BD9-81ED-4DB2-BD59-A6C34878D82A}">
                    <a16:rowId xmlns:a16="http://schemas.microsoft.com/office/drawing/2014/main" val="2325699465"/>
                  </a:ext>
                </a:extLst>
              </a:tr>
            </a:tbl>
          </a:graphicData>
        </a:graphic>
      </p:graphicFrame>
      <p:pic>
        <p:nvPicPr>
          <p:cNvPr id="6" name="Picture 5" descr="A group of mushrooms on a black background&#10;&#10;Description automatically generated">
            <a:extLst>
              <a:ext uri="{FF2B5EF4-FFF2-40B4-BE49-F238E27FC236}">
                <a16:creationId xmlns:a16="http://schemas.microsoft.com/office/drawing/2014/main" id="{4FF580BF-A7A4-F0E2-1AB7-7A92AD1CB00E}"/>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0" y="5276276"/>
            <a:ext cx="3148179" cy="1382677"/>
          </a:xfrm>
          <a:prstGeom prst="rect">
            <a:avLst/>
          </a:prstGeom>
        </p:spPr>
      </p:pic>
      <p:pic>
        <p:nvPicPr>
          <p:cNvPr id="7" name="Picture 6" descr="A group of mushrooms on a black background&#10;&#10;Description automatically generated">
            <a:extLst>
              <a:ext uri="{FF2B5EF4-FFF2-40B4-BE49-F238E27FC236}">
                <a16:creationId xmlns:a16="http://schemas.microsoft.com/office/drawing/2014/main" id="{D6F6B93D-B0BD-2227-823B-E8AC3E728082}"/>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2957946" y="5276275"/>
            <a:ext cx="3148179" cy="1382677"/>
          </a:xfrm>
          <a:prstGeom prst="rect">
            <a:avLst/>
          </a:prstGeom>
        </p:spPr>
      </p:pic>
      <p:pic>
        <p:nvPicPr>
          <p:cNvPr id="8" name="Picture 7" descr="A group of mushrooms on a black background&#10;&#10;Description automatically generated">
            <a:extLst>
              <a:ext uri="{FF2B5EF4-FFF2-40B4-BE49-F238E27FC236}">
                <a16:creationId xmlns:a16="http://schemas.microsoft.com/office/drawing/2014/main" id="{DAEC4F33-5A24-994E-FA4C-8E60E624034C}"/>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5912562" y="5268537"/>
            <a:ext cx="3148179" cy="1382677"/>
          </a:xfrm>
          <a:prstGeom prst="rect">
            <a:avLst/>
          </a:prstGeom>
        </p:spPr>
      </p:pic>
      <p:pic>
        <p:nvPicPr>
          <p:cNvPr id="9" name="Picture 8" descr="A group of mushrooms on a black background&#10;&#10;Description automatically generated">
            <a:extLst>
              <a:ext uri="{FF2B5EF4-FFF2-40B4-BE49-F238E27FC236}">
                <a16:creationId xmlns:a16="http://schemas.microsoft.com/office/drawing/2014/main" id="{41065F65-5B70-629E-707E-73DA64D7A396}"/>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8870508" y="5268536"/>
            <a:ext cx="3148179" cy="1382677"/>
          </a:xfrm>
          <a:prstGeom prst="rect">
            <a:avLst/>
          </a:prstGeom>
        </p:spPr>
      </p:pic>
      <p:pic>
        <p:nvPicPr>
          <p:cNvPr id="11" name="Picture 10" descr="A bowl of food on a black background&#10;&#10;Description automatically generated">
            <a:extLst>
              <a:ext uri="{FF2B5EF4-FFF2-40B4-BE49-F238E27FC236}">
                <a16:creationId xmlns:a16="http://schemas.microsoft.com/office/drawing/2014/main" id="{4F818190-5DD6-FA3E-66B0-3C40CEC4D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489" y="-73012"/>
            <a:ext cx="2654213" cy="2654213"/>
          </a:xfrm>
          <a:prstGeom prst="rect">
            <a:avLst/>
          </a:prstGeom>
        </p:spPr>
      </p:pic>
      <p:pic>
        <p:nvPicPr>
          <p:cNvPr id="14" name="Picture 13" descr="A pan of food on a black surface&#10;&#10;Description automatically generated">
            <a:extLst>
              <a:ext uri="{FF2B5EF4-FFF2-40B4-BE49-F238E27FC236}">
                <a16:creationId xmlns:a16="http://schemas.microsoft.com/office/drawing/2014/main" id="{C2BCA5B6-BFFC-498F-CA13-2DD807204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04" y="-191699"/>
            <a:ext cx="2654213" cy="2654213"/>
          </a:xfrm>
          <a:prstGeom prst="rect">
            <a:avLst/>
          </a:prstGeom>
        </p:spPr>
      </p:pic>
    </p:spTree>
    <p:extLst>
      <p:ext uri="{BB962C8B-B14F-4D97-AF65-F5344CB8AC3E}">
        <p14:creationId xmlns:p14="http://schemas.microsoft.com/office/powerpoint/2010/main" val="35804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D857DE6-86C5-2C65-BE3E-9A93114C7EFB}"/>
              </a:ext>
            </a:extLst>
          </p:cNvPr>
          <p:cNvSpPr/>
          <p:nvPr/>
        </p:nvSpPr>
        <p:spPr>
          <a:xfrm>
            <a:off x="810757" y="1741842"/>
            <a:ext cx="10570486" cy="4391641"/>
          </a:xfrm>
          <a:prstGeom prst="roundRect">
            <a:avLst/>
          </a:prstGeom>
          <a:solidFill>
            <a:srgbClr val="CC99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thực</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phẩm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giá</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trị</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dinh</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dưỡng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cao</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ít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chất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béo</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chứa</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vi-ta-min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chất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khoáng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hương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dùng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chế</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biến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món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bổ</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dưỡng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tốt</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tim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mạch</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chống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nhiễm</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trùng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giúp</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xương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chắc</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khỏe</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ngăn</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ngừa</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ung</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thư</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2A76793D-2BE0-8916-A8D3-99ADF13B328B}"/>
              </a:ext>
            </a:extLst>
          </p:cNvPr>
          <p:cNvGrpSpPr/>
          <p:nvPr/>
        </p:nvGrpSpPr>
        <p:grpSpPr>
          <a:xfrm>
            <a:off x="2563091" y="907230"/>
            <a:ext cx="6858000" cy="1669224"/>
            <a:chOff x="2563091" y="907230"/>
            <a:chExt cx="6858000" cy="1669224"/>
          </a:xfrm>
        </p:grpSpPr>
        <p:pic>
          <p:nvPicPr>
            <p:cNvPr id="16" name="Picture 15" descr="A white rectangular object with purple border&#10;&#10;Description automatically generated">
              <a:extLst>
                <a:ext uri="{FF2B5EF4-FFF2-40B4-BE49-F238E27FC236}">
                  <a16:creationId xmlns:a16="http://schemas.microsoft.com/office/drawing/2014/main" id="{773B8F66-659A-E113-3092-924BA1607018}"/>
                </a:ext>
              </a:extLst>
            </p:cNvPr>
            <p:cNvPicPr>
              <a:picLocks noChangeAspect="1"/>
            </p:cNvPicPr>
            <p:nvPr/>
          </p:nvPicPr>
          <p:blipFill rotWithShape="1">
            <a:blip r:embed="rId4">
              <a:extLst>
                <a:ext uri="{28A0092B-C50C-407E-A947-70E740481C1C}">
                  <a14:useLocalDpi xmlns:a14="http://schemas.microsoft.com/office/drawing/2010/main" val="0"/>
                </a:ext>
              </a:extLst>
            </a:blip>
            <a:srcRect t="40357" b="35303"/>
            <a:stretch/>
          </p:blipFill>
          <p:spPr>
            <a:xfrm>
              <a:off x="2563091" y="907230"/>
              <a:ext cx="6858000" cy="1669224"/>
            </a:xfrm>
            <a:prstGeom prst="rect">
              <a:avLst/>
            </a:prstGeom>
          </p:spPr>
        </p:pic>
        <p:sp>
          <p:nvSpPr>
            <p:cNvPr id="21" name="TextBox 20">
              <a:extLst>
                <a:ext uri="{FF2B5EF4-FFF2-40B4-BE49-F238E27FC236}">
                  <a16:creationId xmlns:a16="http://schemas.microsoft.com/office/drawing/2014/main" id="{37044A6D-A4A3-640A-D8A3-00ACEA2D1EFD}"/>
                </a:ext>
              </a:extLst>
            </p:cNvPr>
            <p:cNvSpPr txBox="1"/>
            <p:nvPr/>
          </p:nvSpPr>
          <p:spPr>
            <a:xfrm>
              <a:off x="3349336" y="1237154"/>
              <a:ext cx="5566064" cy="630942"/>
            </a:xfrm>
            <a:prstGeom prst="rect">
              <a:avLst/>
            </a:prstGeom>
            <a:noFill/>
          </p:spPr>
          <p:txBody>
            <a:bodyPr wrap="square" rtlCol="0">
              <a:spAutoFit/>
            </a:bodyPr>
            <a:lstStyle/>
            <a:p>
              <a:r>
                <a:rPr lang="en-US" sz="3400" b="1" dirty="0">
                  <a:solidFill>
                    <a:srgbClr val="002060"/>
                  </a:solidFill>
                  <a:latin typeface="#9Slide07 SVNNexa Rust Slab Bla" panose="020B0606040200020203" pitchFamily="34" charset="0"/>
                </a:rPr>
                <a:t>Em </a:t>
              </a:r>
              <a:r>
                <a:rPr lang="en-US" sz="3400" b="1" dirty="0" err="1">
                  <a:solidFill>
                    <a:srgbClr val="002060"/>
                  </a:solidFill>
                  <a:latin typeface="#9Slide07 SVNNexa Rust Slab Bla" panose="020B0606040200020203" pitchFamily="34" charset="0"/>
                </a:rPr>
                <a:t>tìm</a:t>
              </a:r>
              <a:r>
                <a:rPr lang="en-US" sz="3400" b="1" dirty="0">
                  <a:solidFill>
                    <a:srgbClr val="002060"/>
                  </a:solidFill>
                  <a:latin typeface="#9Slide07 SVNNexa Rust Slab Bla" panose="020B0606040200020203" pitchFamily="34" charset="0"/>
                </a:rPr>
                <a:t> </a:t>
              </a:r>
              <a:r>
                <a:rPr lang="en-US" sz="3400" b="1" dirty="0" err="1">
                  <a:solidFill>
                    <a:srgbClr val="002060"/>
                  </a:solidFill>
                  <a:latin typeface="#9Slide07 SVNNexa Rust Slab Bla" panose="020B0606040200020203" pitchFamily="34" charset="0"/>
                </a:rPr>
                <a:t>hiểu</a:t>
              </a:r>
              <a:r>
                <a:rPr lang="en-US" sz="3400" b="1" dirty="0">
                  <a:solidFill>
                    <a:srgbClr val="002060"/>
                  </a:solidFill>
                  <a:latin typeface="#9Slide07 SVNNexa Rust Slab Bla" panose="020B0606040200020203" pitchFamily="34" charset="0"/>
                </a:rPr>
                <a:t> </a:t>
              </a:r>
              <a:r>
                <a:rPr lang="en-US" sz="3400" b="1" dirty="0" err="1">
                  <a:solidFill>
                    <a:srgbClr val="002060"/>
                  </a:solidFill>
                  <a:latin typeface="#9Slide07 SVNNexa Rust Slab Bla" panose="020B0606040200020203" pitchFamily="34" charset="0"/>
                </a:rPr>
                <a:t>thêm</a:t>
              </a:r>
              <a:endParaRPr lang="en-US" sz="3400" b="1" dirty="0">
                <a:solidFill>
                  <a:srgbClr val="002060"/>
                </a:solidFill>
                <a:latin typeface="#9Slide07 SVNNexa Rust Slab Bla" panose="020B0606040200020203" pitchFamily="34" charset="0"/>
              </a:endParaRPr>
            </a:p>
          </p:txBody>
        </p:sp>
      </p:grpSp>
      <p:pic>
        <p:nvPicPr>
          <p:cNvPr id="24" name="Picture 23" descr="A cartoon of a mushroom&#10;&#10;Description automatically generated">
            <a:extLst>
              <a:ext uri="{FF2B5EF4-FFF2-40B4-BE49-F238E27FC236}">
                <a16:creationId xmlns:a16="http://schemas.microsoft.com/office/drawing/2014/main" id="{5C931AC9-147A-C71E-EA36-C0CEF9596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61533" y="289348"/>
            <a:ext cx="2400300" cy="2400300"/>
          </a:xfrm>
          <a:prstGeom prst="rect">
            <a:avLst/>
          </a:prstGeom>
        </p:spPr>
      </p:pic>
      <p:pic>
        <p:nvPicPr>
          <p:cNvPr id="26" name="Picture 25" descr="A cartoon of a mushroom&#10;&#10;Description automatically generated">
            <a:extLst>
              <a:ext uri="{FF2B5EF4-FFF2-40B4-BE49-F238E27FC236}">
                <a16:creationId xmlns:a16="http://schemas.microsoft.com/office/drawing/2014/main" id="{774C4E0C-6488-0B56-6020-B79B74A47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53" y="274199"/>
            <a:ext cx="2302255" cy="2302255"/>
          </a:xfrm>
          <a:prstGeom prst="rect">
            <a:avLst/>
          </a:prstGeom>
        </p:spPr>
      </p:pic>
      <p:pic>
        <p:nvPicPr>
          <p:cNvPr id="28" name="Picture 27" descr="A group of mushrooms on a black background&#10;&#10;Description automatically generated">
            <a:extLst>
              <a:ext uri="{FF2B5EF4-FFF2-40B4-BE49-F238E27FC236}">
                <a16:creationId xmlns:a16="http://schemas.microsoft.com/office/drawing/2014/main" id="{152CC38B-393D-4ECC-B9D3-46008C8EB9B4}"/>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120429" y="5255494"/>
            <a:ext cx="3148179" cy="1382677"/>
          </a:xfrm>
          <a:prstGeom prst="rect">
            <a:avLst/>
          </a:prstGeom>
        </p:spPr>
      </p:pic>
      <p:pic>
        <p:nvPicPr>
          <p:cNvPr id="29" name="Picture 28" descr="A group of mushrooms on a black background&#10;&#10;Description automatically generated">
            <a:extLst>
              <a:ext uri="{FF2B5EF4-FFF2-40B4-BE49-F238E27FC236}">
                <a16:creationId xmlns:a16="http://schemas.microsoft.com/office/drawing/2014/main" id="{1250C67F-86B9-37B1-7C08-615AB2D322C0}"/>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3078375" y="5255493"/>
            <a:ext cx="3148179" cy="1382677"/>
          </a:xfrm>
          <a:prstGeom prst="rect">
            <a:avLst/>
          </a:prstGeom>
        </p:spPr>
      </p:pic>
      <p:pic>
        <p:nvPicPr>
          <p:cNvPr id="31" name="Picture 30" descr="A group of mushrooms on a black background&#10;&#10;Description automatically generated">
            <a:extLst>
              <a:ext uri="{FF2B5EF4-FFF2-40B4-BE49-F238E27FC236}">
                <a16:creationId xmlns:a16="http://schemas.microsoft.com/office/drawing/2014/main" id="{0F428A41-0D24-3608-3DAA-CF541387B48A}"/>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6032991" y="5247755"/>
            <a:ext cx="3148179" cy="1382677"/>
          </a:xfrm>
          <a:prstGeom prst="rect">
            <a:avLst/>
          </a:prstGeom>
        </p:spPr>
      </p:pic>
      <p:pic>
        <p:nvPicPr>
          <p:cNvPr id="39" name="Picture 38" descr="A group of mushrooms on a black background&#10;&#10;Description automatically generated">
            <a:extLst>
              <a:ext uri="{FF2B5EF4-FFF2-40B4-BE49-F238E27FC236}">
                <a16:creationId xmlns:a16="http://schemas.microsoft.com/office/drawing/2014/main" id="{D0170DC8-F711-7185-1C7A-3BB2B77B9F35}"/>
              </a:ext>
            </a:extLst>
          </p:cNvPr>
          <p:cNvPicPr>
            <a:picLocks noChangeAspect="1"/>
          </p:cNvPicPr>
          <p:nvPr/>
        </p:nvPicPr>
        <p:blipFill rotWithShape="1">
          <a:blip r:embed="rId7">
            <a:extLst>
              <a:ext uri="{28A0092B-C50C-407E-A947-70E740481C1C}">
                <a14:useLocalDpi xmlns:a14="http://schemas.microsoft.com/office/drawing/2010/main" val="0"/>
              </a:ext>
            </a:extLst>
          </a:blip>
          <a:srcRect t="56080"/>
          <a:stretch/>
        </p:blipFill>
        <p:spPr>
          <a:xfrm>
            <a:off x="8990937" y="5247754"/>
            <a:ext cx="3148179" cy="1382677"/>
          </a:xfrm>
          <a:prstGeom prst="rect">
            <a:avLst/>
          </a:prstGeom>
        </p:spPr>
      </p:pic>
    </p:spTree>
    <p:extLst>
      <p:ext uri="{BB962C8B-B14F-4D97-AF65-F5344CB8AC3E}">
        <p14:creationId xmlns:p14="http://schemas.microsoft.com/office/powerpoint/2010/main" val="425450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71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71000">
                                          <p:cBhvr additive="base">
                                            <p:cTn id="18" dur="1000" fill="hold"/>
                                            <p:tgtEl>
                                              <p:spTgt spid="5"/>
                                            </p:tgtEl>
                                            <p:attrNameLst>
                                              <p:attrName>ppt_x</p:attrName>
                                            </p:attrNameLst>
                                          </p:cBhvr>
                                          <p:tavLst>
                                            <p:tav tm="0">
                                              <p:val>
                                                <p:strVal val="#ppt_x"/>
                                              </p:val>
                                            </p:tav>
                                            <p:tav tm="100000">
                                              <p:val>
                                                <p:strVal val="#ppt_x"/>
                                              </p:val>
                                            </p:tav>
                                          </p:tavLst>
                                        </p:anim>
                                        <p:anim calcmode="lin" valueType="num" p14:bounceEnd="71000">
                                          <p:cBhvr additive="base">
                                            <p:cTn id="19"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DD2D63D-73B5-5FFF-B65F-A5BF12D48380}"/>
              </a:ext>
            </a:extLst>
          </p:cNvPr>
          <p:cNvSpPr/>
          <p:nvPr/>
        </p:nvSpPr>
        <p:spPr>
          <a:xfrm>
            <a:off x="1465066" y="1722238"/>
            <a:ext cx="9522976" cy="3823505"/>
          </a:xfrm>
          <a:prstGeom prst="roundRect">
            <a:avLst/>
          </a:prstGeom>
          <a:solidFill>
            <a:srgbClr val="CCFF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Có rất nhiều nấm được dùng làm thức ăn bổ dưỡng như nấm hương, nấm mỡ, nấm rơm, nấm sò, nấm chân dài, nấm tai mèo (mộc nhĩ),... Chúng ta cần kết hợp nấm với các loại thực phẩm để chế biến được các món ăn ngon và bổ dưỡng.</a:t>
            </a:r>
          </a:p>
        </p:txBody>
      </p:sp>
      <p:pic>
        <p:nvPicPr>
          <p:cNvPr id="28" name="Picture 27" descr="A group of mushrooms on a black background&#10;&#10;Description automatically generated">
            <a:extLst>
              <a:ext uri="{FF2B5EF4-FFF2-40B4-BE49-F238E27FC236}">
                <a16:creationId xmlns:a16="http://schemas.microsoft.com/office/drawing/2014/main" id="{152CC38B-393D-4ECC-B9D3-46008C8EB9B4}"/>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120429" y="5255494"/>
            <a:ext cx="3148179" cy="1382677"/>
          </a:xfrm>
          <a:prstGeom prst="rect">
            <a:avLst/>
          </a:prstGeom>
        </p:spPr>
      </p:pic>
      <p:pic>
        <p:nvPicPr>
          <p:cNvPr id="29" name="Picture 28" descr="A group of mushrooms on a black background&#10;&#10;Description automatically generated">
            <a:extLst>
              <a:ext uri="{FF2B5EF4-FFF2-40B4-BE49-F238E27FC236}">
                <a16:creationId xmlns:a16="http://schemas.microsoft.com/office/drawing/2014/main" id="{1250C67F-86B9-37B1-7C08-615AB2D322C0}"/>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3078375" y="5255493"/>
            <a:ext cx="3148179" cy="1382677"/>
          </a:xfrm>
          <a:prstGeom prst="rect">
            <a:avLst/>
          </a:prstGeom>
        </p:spPr>
      </p:pic>
      <p:pic>
        <p:nvPicPr>
          <p:cNvPr id="31" name="Picture 30" descr="A group of mushrooms on a black background&#10;&#10;Description automatically generated">
            <a:extLst>
              <a:ext uri="{FF2B5EF4-FFF2-40B4-BE49-F238E27FC236}">
                <a16:creationId xmlns:a16="http://schemas.microsoft.com/office/drawing/2014/main" id="{0F428A41-0D24-3608-3DAA-CF541387B48A}"/>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6032991" y="5247755"/>
            <a:ext cx="3148179" cy="1382677"/>
          </a:xfrm>
          <a:prstGeom prst="rect">
            <a:avLst/>
          </a:prstGeom>
        </p:spPr>
      </p:pic>
      <p:pic>
        <p:nvPicPr>
          <p:cNvPr id="39" name="Picture 38" descr="A group of mushrooms on a black background&#10;&#10;Description automatically generated">
            <a:extLst>
              <a:ext uri="{FF2B5EF4-FFF2-40B4-BE49-F238E27FC236}">
                <a16:creationId xmlns:a16="http://schemas.microsoft.com/office/drawing/2014/main" id="{D0170DC8-F711-7185-1C7A-3BB2B77B9F35}"/>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8990937" y="5247754"/>
            <a:ext cx="3148179" cy="1382677"/>
          </a:xfrm>
          <a:prstGeom prst="rect">
            <a:avLst/>
          </a:prstGeom>
        </p:spPr>
      </p:pic>
      <p:grpSp>
        <p:nvGrpSpPr>
          <p:cNvPr id="7" name="Group 6">
            <a:extLst>
              <a:ext uri="{FF2B5EF4-FFF2-40B4-BE49-F238E27FC236}">
                <a16:creationId xmlns:a16="http://schemas.microsoft.com/office/drawing/2014/main" id="{7843A644-D250-9337-C05D-90D117C1EB47}"/>
              </a:ext>
            </a:extLst>
          </p:cNvPr>
          <p:cNvGrpSpPr/>
          <p:nvPr/>
        </p:nvGrpSpPr>
        <p:grpSpPr>
          <a:xfrm>
            <a:off x="2759244" y="187036"/>
            <a:ext cx="6547494" cy="1635204"/>
            <a:chOff x="3020986" y="-35004"/>
            <a:chExt cx="6547494" cy="1635204"/>
          </a:xfrm>
        </p:grpSpPr>
        <p:pic>
          <p:nvPicPr>
            <p:cNvPr id="8" name="Picture 7" descr="A group of mushrooms with leaves&#10;&#10;Description automatically generated">
              <a:extLst>
                <a:ext uri="{FF2B5EF4-FFF2-40B4-BE49-F238E27FC236}">
                  <a16:creationId xmlns:a16="http://schemas.microsoft.com/office/drawing/2014/main" id="{03461E80-70E1-554E-7C15-A19CC1CF5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003" y="120859"/>
              <a:ext cx="1323477" cy="1323477"/>
            </a:xfrm>
            <a:prstGeom prst="rect">
              <a:avLst/>
            </a:prstGeom>
          </p:spPr>
        </p:pic>
        <p:pic>
          <p:nvPicPr>
            <p:cNvPr id="9" name="Picture 8" descr="A group of mushrooms on a black background&#10;&#10;Description automatically generated">
              <a:extLst>
                <a:ext uri="{FF2B5EF4-FFF2-40B4-BE49-F238E27FC236}">
                  <a16:creationId xmlns:a16="http://schemas.microsoft.com/office/drawing/2014/main" id="{C9BD89D7-0B61-C96F-36C4-AAB9D8BB2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986" y="-35004"/>
              <a:ext cx="1635204" cy="1635204"/>
            </a:xfrm>
            <a:prstGeom prst="rect">
              <a:avLst/>
            </a:prstGeom>
          </p:spPr>
        </p:pic>
        <p:sp>
          <p:nvSpPr>
            <p:cNvPr id="10" name="TextBox 9">
              <a:extLst>
                <a:ext uri="{FF2B5EF4-FFF2-40B4-BE49-F238E27FC236}">
                  <a16:creationId xmlns:a16="http://schemas.microsoft.com/office/drawing/2014/main" id="{ED906246-9651-242A-65F4-93A2F4845452}"/>
                </a:ext>
              </a:extLst>
            </p:cNvPr>
            <p:cNvSpPr txBox="1"/>
            <p:nvPr/>
          </p:nvSpPr>
          <p:spPr>
            <a:xfrm>
              <a:off x="3678382" y="384464"/>
              <a:ext cx="5122718" cy="1107996"/>
            </a:xfrm>
            <a:prstGeom prst="rect">
              <a:avLst/>
            </a:prstGeom>
            <a:noFill/>
          </p:spPr>
          <p:txBody>
            <a:bodyPr wrap="square" rtlCol="0">
              <a:spAutoFit/>
            </a:bodyPr>
            <a:lstStyle/>
            <a:p>
              <a:pPr algn="r"/>
              <a:r>
                <a:rPr lang="vi-VN" sz="6600" dirty="0">
                  <a:ln w="19050">
                    <a:solidFill>
                      <a:srgbClr val="002060"/>
                    </a:solidFill>
                  </a:ln>
                  <a:solidFill>
                    <a:srgbClr val="FF66CC"/>
                  </a:solidFill>
                  <a:latin typeface="SVN-Gretoon" panose="02040603050506020204" pitchFamily="18" charset="0"/>
                </a:rPr>
                <a:t>Kết luận</a:t>
              </a:r>
              <a:endParaRPr lang="en-US" sz="6600" dirty="0">
                <a:ln w="19050">
                  <a:solidFill>
                    <a:srgbClr val="002060"/>
                  </a:solidFill>
                </a:ln>
                <a:solidFill>
                  <a:srgbClr val="FF66CC"/>
                </a:solidFill>
                <a:latin typeface="SVN-Gretoon" panose="02040603050506020204" pitchFamily="18" charset="0"/>
              </a:endParaRPr>
            </a:p>
          </p:txBody>
        </p:sp>
      </p:grpSp>
    </p:spTree>
    <p:extLst>
      <p:ext uri="{BB962C8B-B14F-4D97-AF65-F5344CB8AC3E}">
        <p14:creationId xmlns:p14="http://schemas.microsoft.com/office/powerpoint/2010/main" val="30441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4E436B8-18CB-F1EA-8EEA-018FD1002178}"/>
              </a:ext>
            </a:extLst>
          </p:cNvPr>
          <p:cNvGrpSpPr/>
          <p:nvPr/>
        </p:nvGrpSpPr>
        <p:grpSpPr>
          <a:xfrm>
            <a:off x="2328553" y="292398"/>
            <a:ext cx="8162703" cy="1184128"/>
            <a:chOff x="2140742" y="100538"/>
            <a:chExt cx="8162703" cy="1184128"/>
          </a:xfrm>
        </p:grpSpPr>
        <p:sp>
          <p:nvSpPr>
            <p:cNvPr id="7" name="TextBox 67">
              <a:extLst>
                <a:ext uri="{FF2B5EF4-FFF2-40B4-BE49-F238E27FC236}">
                  <a16:creationId xmlns:a16="http://schemas.microsoft.com/office/drawing/2014/main" id="{52D9045F-53B8-0B31-9CB7-A802E89452A7}"/>
                </a:ext>
              </a:extLst>
            </p:cNvPr>
            <p:cNvSpPr txBox="1"/>
            <p:nvPr/>
          </p:nvSpPr>
          <p:spPr>
            <a:xfrm>
              <a:off x="2140742" y="115115"/>
              <a:ext cx="8145287" cy="1169551"/>
            </a:xfrm>
            <a:prstGeom prst="rect">
              <a:avLst/>
            </a:prstGeom>
            <a:noFill/>
          </p:spPr>
          <p:txBody>
            <a:bodyPr wrap="square" rtlCol="0">
              <a:spAutoFit/>
            </a:bodyPr>
            <a:lstStyle/>
            <a:p>
              <a:pPr algn="ctr"/>
              <a:r>
                <a:rPr lang="en-US" sz="7000" dirty="0">
                  <a:ln w="317500">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p>
          </p:txBody>
        </p:sp>
        <p:sp>
          <p:nvSpPr>
            <p:cNvPr id="8" name="TextBox 67">
              <a:extLst>
                <a:ext uri="{FF2B5EF4-FFF2-40B4-BE49-F238E27FC236}">
                  <a16:creationId xmlns:a16="http://schemas.microsoft.com/office/drawing/2014/main" id="{C094F8C2-9303-2E87-9EC4-37EA501D06DE}"/>
                </a:ext>
              </a:extLst>
            </p:cNvPr>
            <p:cNvSpPr txBox="1"/>
            <p:nvPr/>
          </p:nvSpPr>
          <p:spPr>
            <a:xfrm>
              <a:off x="2158158" y="100538"/>
              <a:ext cx="8145287" cy="1169551"/>
            </a:xfrm>
            <a:prstGeom prst="rect">
              <a:avLst/>
            </a:prstGeom>
            <a:noFill/>
          </p:spPr>
          <p:txBody>
            <a:bodyPr wrap="square" rtlCol="0">
              <a:spAutoFit/>
            </a:bodyPr>
            <a:lstStyle/>
            <a:p>
              <a:pPr algn="ctr"/>
              <a:r>
                <a:rPr lang="en-US" sz="700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p>
          </p:txBody>
        </p:sp>
      </p:grpSp>
      <p:grpSp>
        <p:nvGrpSpPr>
          <p:cNvPr id="9" name="Group 8">
            <a:extLst>
              <a:ext uri="{FF2B5EF4-FFF2-40B4-BE49-F238E27FC236}">
                <a16:creationId xmlns:a16="http://schemas.microsoft.com/office/drawing/2014/main" id="{09DB6EE8-C0B2-B6CF-AAA4-0EB1C9F3A7D0}"/>
              </a:ext>
            </a:extLst>
          </p:cNvPr>
          <p:cNvGrpSpPr/>
          <p:nvPr/>
        </p:nvGrpSpPr>
        <p:grpSpPr>
          <a:xfrm>
            <a:off x="302230" y="2397240"/>
            <a:ext cx="11616253" cy="1577767"/>
            <a:chOff x="345079" y="1310232"/>
            <a:chExt cx="11616253" cy="911041"/>
          </a:xfrm>
        </p:grpSpPr>
        <p:sp>
          <p:nvSpPr>
            <p:cNvPr id="10" name="Hình chữ nhật: Góc Tròn 6">
              <a:extLst>
                <a:ext uri="{FF2B5EF4-FFF2-40B4-BE49-F238E27FC236}">
                  <a16:creationId xmlns:a16="http://schemas.microsoft.com/office/drawing/2014/main" id="{CBF53D3B-0803-DE32-3A61-831F5F02599E}"/>
                </a:ext>
              </a:extLst>
            </p:cNvPr>
            <p:cNvSpPr/>
            <p:nvPr/>
          </p:nvSpPr>
          <p:spPr>
            <a:xfrm>
              <a:off x="345079" y="1310232"/>
              <a:ext cx="11616253" cy="911041"/>
            </a:xfrm>
            <a:custGeom>
              <a:avLst/>
              <a:gdLst>
                <a:gd name="connsiteX0" fmla="*/ 0 w 11616253"/>
                <a:gd name="connsiteY0" fmla="*/ 151843 h 911041"/>
                <a:gd name="connsiteX1" fmla="*/ 151843 w 11616253"/>
                <a:gd name="connsiteY1" fmla="*/ 0 h 911041"/>
                <a:gd name="connsiteX2" fmla="*/ 11464410 w 11616253"/>
                <a:gd name="connsiteY2" fmla="*/ 0 h 911041"/>
                <a:gd name="connsiteX3" fmla="*/ 11616253 w 11616253"/>
                <a:gd name="connsiteY3" fmla="*/ 151843 h 911041"/>
                <a:gd name="connsiteX4" fmla="*/ 11616253 w 11616253"/>
                <a:gd name="connsiteY4" fmla="*/ 759198 h 911041"/>
                <a:gd name="connsiteX5" fmla="*/ 11464410 w 11616253"/>
                <a:gd name="connsiteY5" fmla="*/ 911041 h 911041"/>
                <a:gd name="connsiteX6" fmla="*/ 151843 w 11616253"/>
                <a:gd name="connsiteY6" fmla="*/ 911041 h 911041"/>
                <a:gd name="connsiteX7" fmla="*/ 0 w 11616253"/>
                <a:gd name="connsiteY7" fmla="*/ 759198 h 911041"/>
                <a:gd name="connsiteX8" fmla="*/ 0 w 11616253"/>
                <a:gd name="connsiteY8" fmla="*/ 151843 h 91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911041" fill="none" extrusionOk="0">
                  <a:moveTo>
                    <a:pt x="0" y="151843"/>
                  </a:moveTo>
                  <a:cubicBezTo>
                    <a:pt x="-10566" y="68639"/>
                    <a:pt x="66760" y="6936"/>
                    <a:pt x="151843" y="0"/>
                  </a:cubicBezTo>
                  <a:cubicBezTo>
                    <a:pt x="4080783" y="77600"/>
                    <a:pt x="6588610" y="-27269"/>
                    <a:pt x="11464410" y="0"/>
                  </a:cubicBezTo>
                  <a:cubicBezTo>
                    <a:pt x="11557052" y="-11584"/>
                    <a:pt x="11628371" y="71549"/>
                    <a:pt x="11616253" y="151843"/>
                  </a:cubicBezTo>
                  <a:cubicBezTo>
                    <a:pt x="11620353" y="381285"/>
                    <a:pt x="11590054" y="493608"/>
                    <a:pt x="11616253" y="759198"/>
                  </a:cubicBezTo>
                  <a:cubicBezTo>
                    <a:pt x="11608783" y="840137"/>
                    <a:pt x="11546740" y="911716"/>
                    <a:pt x="11464410" y="911041"/>
                  </a:cubicBezTo>
                  <a:cubicBezTo>
                    <a:pt x="6611245" y="960218"/>
                    <a:pt x="3606726" y="788339"/>
                    <a:pt x="151843" y="911041"/>
                  </a:cubicBezTo>
                  <a:cubicBezTo>
                    <a:pt x="67104" y="917784"/>
                    <a:pt x="-7786" y="849763"/>
                    <a:pt x="0" y="759198"/>
                  </a:cubicBezTo>
                  <a:cubicBezTo>
                    <a:pt x="44213" y="676095"/>
                    <a:pt x="7386" y="413724"/>
                    <a:pt x="0" y="151843"/>
                  </a:cubicBezTo>
                  <a:close/>
                </a:path>
                <a:path w="11616253" h="911041" stroke="0" extrusionOk="0">
                  <a:moveTo>
                    <a:pt x="0" y="151843"/>
                  </a:moveTo>
                  <a:cubicBezTo>
                    <a:pt x="15268" y="66237"/>
                    <a:pt x="83432" y="-1031"/>
                    <a:pt x="151843" y="0"/>
                  </a:cubicBezTo>
                  <a:cubicBezTo>
                    <a:pt x="4328605" y="-129276"/>
                    <a:pt x="6199737" y="-77778"/>
                    <a:pt x="11464410" y="0"/>
                  </a:cubicBezTo>
                  <a:cubicBezTo>
                    <a:pt x="11547960" y="-991"/>
                    <a:pt x="11614830" y="76185"/>
                    <a:pt x="11616253" y="151843"/>
                  </a:cubicBezTo>
                  <a:cubicBezTo>
                    <a:pt x="11621007" y="398169"/>
                    <a:pt x="11572103" y="539481"/>
                    <a:pt x="11616253" y="759198"/>
                  </a:cubicBezTo>
                  <a:cubicBezTo>
                    <a:pt x="11618553" y="847910"/>
                    <a:pt x="11542904" y="912865"/>
                    <a:pt x="11464410" y="911041"/>
                  </a:cubicBezTo>
                  <a:cubicBezTo>
                    <a:pt x="6572898" y="955261"/>
                    <a:pt x="4719167" y="881659"/>
                    <a:pt x="151843" y="911041"/>
                  </a:cubicBezTo>
                  <a:cubicBezTo>
                    <a:pt x="64379" y="897196"/>
                    <a:pt x="-3227" y="842313"/>
                    <a:pt x="0" y="759198"/>
                  </a:cubicBezTo>
                  <a:cubicBezTo>
                    <a:pt x="-44905" y="595282"/>
                    <a:pt x="-50443" y="304335"/>
                    <a:pt x="0" y="151843"/>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 Placeholder 7">
              <a:extLst>
                <a:ext uri="{FF2B5EF4-FFF2-40B4-BE49-F238E27FC236}">
                  <a16:creationId xmlns:a16="http://schemas.microsoft.com/office/drawing/2014/main" id="{CD6EE189-E81F-1917-4085-3DC5301D6A85}"/>
                </a:ext>
              </a:extLst>
            </p:cNvPr>
            <p:cNvSpPr txBox="1">
              <a:spLocks/>
            </p:cNvSpPr>
            <p:nvPr/>
          </p:nvSpPr>
          <p:spPr>
            <a:xfrm>
              <a:off x="659546" y="1442277"/>
              <a:ext cx="10818952" cy="77899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400" b="0" dirty="0">
                  <a:solidFill>
                    <a:schemeClr val="tx1"/>
                  </a:solidFill>
                  <a:latin typeface="Calibri" panose="020F0502020204030204" pitchFamily="34" charset="0"/>
                  <a:cs typeface="Calibri" panose="020F0502020204030204" pitchFamily="34" charset="0"/>
                  <a:sym typeface="+mn-lt"/>
                </a:rPr>
                <a:t> </a:t>
              </a:r>
              <a:r>
                <a:rPr lang="en-US" altLang="zh-CN" sz="5400" b="0" dirty="0" err="1">
                  <a:solidFill>
                    <a:schemeClr val="tx1"/>
                  </a:solidFill>
                  <a:latin typeface="Calibri" panose="020F0502020204030204" pitchFamily="34" charset="0"/>
                  <a:cs typeface="Calibri" panose="020F0502020204030204" pitchFamily="34" charset="0"/>
                  <a:sym typeface="+mn-lt"/>
                </a:rPr>
                <a:t>Một</a:t>
              </a:r>
              <a:r>
                <a:rPr lang="en-US" altLang="zh-CN" sz="5400" b="0" dirty="0">
                  <a:solidFill>
                    <a:schemeClr val="tx1"/>
                  </a:solidFill>
                  <a:latin typeface="Calibri" panose="020F0502020204030204" pitchFamily="34" charset="0"/>
                  <a:cs typeface="Calibri" panose="020F0502020204030204" pitchFamily="34" charset="0"/>
                  <a:sym typeface="+mn-lt"/>
                </a:rPr>
                <a:t> </a:t>
              </a:r>
              <a:r>
                <a:rPr lang="en-US" altLang="zh-CN" sz="5400" b="0" dirty="0" err="1">
                  <a:solidFill>
                    <a:schemeClr val="tx1"/>
                  </a:solidFill>
                  <a:latin typeface="Calibri" panose="020F0502020204030204" pitchFamily="34" charset="0"/>
                  <a:cs typeface="Calibri" panose="020F0502020204030204" pitchFamily="34" charset="0"/>
                  <a:sym typeface="+mn-lt"/>
                </a:rPr>
                <a:t>số</a:t>
              </a:r>
              <a:r>
                <a:rPr lang="en-US" altLang="zh-CN" sz="5400" b="0" dirty="0">
                  <a:solidFill>
                    <a:schemeClr val="tx1"/>
                  </a:solidFill>
                  <a:latin typeface="Calibri" panose="020F0502020204030204" pitchFamily="34" charset="0"/>
                  <a:cs typeface="Calibri" panose="020F0502020204030204" pitchFamily="34" charset="0"/>
                  <a:sym typeface="+mn-lt"/>
                </a:rPr>
                <a:t> </a:t>
              </a:r>
              <a:r>
                <a:rPr lang="en-US" altLang="zh-CN" sz="5400" b="0" dirty="0" err="1">
                  <a:solidFill>
                    <a:schemeClr val="tx1"/>
                  </a:solidFill>
                  <a:latin typeface="Calibri" panose="020F0502020204030204" pitchFamily="34" charset="0"/>
                  <a:cs typeface="Calibri" panose="020F0502020204030204" pitchFamily="34" charset="0"/>
                  <a:sym typeface="+mn-lt"/>
                </a:rPr>
                <a:t>đặc</a:t>
              </a:r>
              <a:r>
                <a:rPr lang="en-US" altLang="zh-CN" sz="5400" b="0" dirty="0">
                  <a:solidFill>
                    <a:schemeClr val="tx1"/>
                  </a:solidFill>
                  <a:latin typeface="Calibri" panose="020F0502020204030204" pitchFamily="34" charset="0"/>
                  <a:cs typeface="Calibri" panose="020F0502020204030204" pitchFamily="34" charset="0"/>
                  <a:sym typeface="+mn-lt"/>
                </a:rPr>
                <a:t> </a:t>
              </a:r>
              <a:r>
                <a:rPr lang="en-US" altLang="zh-CN" sz="5400" b="0" dirty="0" err="1">
                  <a:solidFill>
                    <a:schemeClr val="tx1"/>
                  </a:solidFill>
                  <a:latin typeface="Calibri" panose="020F0502020204030204" pitchFamily="34" charset="0"/>
                  <a:cs typeface="Calibri" panose="020F0502020204030204" pitchFamily="34" charset="0"/>
                  <a:sym typeface="+mn-lt"/>
                </a:rPr>
                <a:t>điểm</a:t>
              </a:r>
              <a:r>
                <a:rPr lang="en-US" altLang="zh-CN" sz="5400" b="0" dirty="0">
                  <a:solidFill>
                    <a:schemeClr val="tx1"/>
                  </a:solidFill>
                  <a:latin typeface="Calibri" panose="020F0502020204030204" pitchFamily="34" charset="0"/>
                  <a:cs typeface="Calibri" panose="020F0502020204030204" pitchFamily="34" charset="0"/>
                  <a:sym typeface="+mn-lt"/>
                </a:rPr>
                <a:t> </a:t>
              </a:r>
              <a:r>
                <a:rPr lang="en-US" altLang="zh-CN" sz="5400" b="0" dirty="0" err="1">
                  <a:solidFill>
                    <a:schemeClr val="tx1"/>
                  </a:solidFill>
                  <a:latin typeface="Calibri" panose="020F0502020204030204" pitchFamily="34" charset="0"/>
                  <a:cs typeface="Calibri" panose="020F0502020204030204" pitchFamily="34" charset="0"/>
                  <a:sym typeface="+mn-lt"/>
                </a:rPr>
                <a:t>của</a:t>
              </a:r>
              <a:r>
                <a:rPr lang="en-US" altLang="zh-CN" sz="5400" b="0" dirty="0">
                  <a:solidFill>
                    <a:schemeClr val="tx1"/>
                  </a:solidFill>
                  <a:latin typeface="Calibri" panose="020F0502020204030204" pitchFamily="34" charset="0"/>
                  <a:cs typeface="Calibri" panose="020F0502020204030204" pitchFamily="34" charset="0"/>
                  <a:sym typeface="+mn-lt"/>
                </a:rPr>
                <a:t> </a:t>
              </a:r>
              <a:r>
                <a:rPr lang="en-US" altLang="zh-CN" sz="5400" b="0" dirty="0" err="1">
                  <a:solidFill>
                    <a:schemeClr val="tx1"/>
                  </a:solidFill>
                  <a:latin typeface="Calibri" panose="020F0502020204030204" pitchFamily="34" charset="0"/>
                  <a:cs typeface="Calibri" panose="020F0502020204030204" pitchFamily="34" charset="0"/>
                  <a:sym typeface="+mn-lt"/>
                </a:rPr>
                <a:t>nấm</a:t>
              </a:r>
              <a:r>
                <a:rPr lang="en-US" altLang="zh-CN" sz="5400" b="0" dirty="0">
                  <a:solidFill>
                    <a:schemeClr val="tx1"/>
                  </a:solidFill>
                  <a:latin typeface="Calibri" panose="020F0502020204030204" pitchFamily="34" charset="0"/>
                  <a:cs typeface="Calibri" panose="020F0502020204030204" pitchFamily="34" charset="0"/>
                  <a:sym typeface="+mn-lt"/>
                </a:rPr>
                <a:t> </a:t>
              </a:r>
              <a:r>
                <a:rPr lang="en-US" altLang="zh-CN" sz="5400" b="0" dirty="0" err="1">
                  <a:solidFill>
                    <a:schemeClr val="tx1"/>
                  </a:solidFill>
                  <a:latin typeface="Calibri" panose="020F0502020204030204" pitchFamily="34" charset="0"/>
                  <a:cs typeface="Calibri" panose="020F0502020204030204" pitchFamily="34" charset="0"/>
                  <a:sym typeface="+mn-lt"/>
                </a:rPr>
                <a:t>ăn</a:t>
              </a:r>
              <a:r>
                <a:rPr lang="en-US" altLang="zh-CN" sz="5400" b="0" dirty="0">
                  <a:solidFill>
                    <a:schemeClr val="tx1"/>
                  </a:solidFill>
                  <a:latin typeface="Calibri" panose="020F0502020204030204" pitchFamily="34" charset="0"/>
                  <a:cs typeface="Calibri" panose="020F0502020204030204" pitchFamily="34" charset="0"/>
                  <a:sym typeface="+mn-lt"/>
                </a:rPr>
                <a:t>.</a:t>
              </a:r>
            </a:p>
          </p:txBody>
        </p:sp>
      </p:grpSp>
      <p:grpSp>
        <p:nvGrpSpPr>
          <p:cNvPr id="12" name="Group 11">
            <a:extLst>
              <a:ext uri="{FF2B5EF4-FFF2-40B4-BE49-F238E27FC236}">
                <a16:creationId xmlns:a16="http://schemas.microsoft.com/office/drawing/2014/main" id="{102845A6-2367-95B9-42E3-640E6BE7500C}"/>
              </a:ext>
            </a:extLst>
          </p:cNvPr>
          <p:cNvGrpSpPr/>
          <p:nvPr/>
        </p:nvGrpSpPr>
        <p:grpSpPr>
          <a:xfrm>
            <a:off x="422762" y="4429700"/>
            <a:ext cx="11616253" cy="1878558"/>
            <a:chOff x="345079" y="1310232"/>
            <a:chExt cx="11616253" cy="1878558"/>
          </a:xfrm>
        </p:grpSpPr>
        <p:sp>
          <p:nvSpPr>
            <p:cNvPr id="13" name="Hình chữ nhật: Góc Tròn 6">
              <a:extLst>
                <a:ext uri="{FF2B5EF4-FFF2-40B4-BE49-F238E27FC236}">
                  <a16:creationId xmlns:a16="http://schemas.microsoft.com/office/drawing/2014/main" id="{B429BC31-02E7-9ECE-0E16-01409FE2ABED}"/>
                </a:ext>
              </a:extLst>
            </p:cNvPr>
            <p:cNvSpPr/>
            <p:nvPr/>
          </p:nvSpPr>
          <p:spPr>
            <a:xfrm>
              <a:off x="345079" y="1310232"/>
              <a:ext cx="11616253" cy="1878558"/>
            </a:xfrm>
            <a:custGeom>
              <a:avLst/>
              <a:gdLst>
                <a:gd name="connsiteX0" fmla="*/ 0 w 11616253"/>
                <a:gd name="connsiteY0" fmla="*/ 313099 h 1878558"/>
                <a:gd name="connsiteX1" fmla="*/ 313099 w 11616253"/>
                <a:gd name="connsiteY1" fmla="*/ 0 h 1878558"/>
                <a:gd name="connsiteX2" fmla="*/ 11303154 w 11616253"/>
                <a:gd name="connsiteY2" fmla="*/ 0 h 1878558"/>
                <a:gd name="connsiteX3" fmla="*/ 11616253 w 11616253"/>
                <a:gd name="connsiteY3" fmla="*/ 313099 h 1878558"/>
                <a:gd name="connsiteX4" fmla="*/ 11616253 w 11616253"/>
                <a:gd name="connsiteY4" fmla="*/ 1565459 h 1878558"/>
                <a:gd name="connsiteX5" fmla="*/ 11303154 w 11616253"/>
                <a:gd name="connsiteY5" fmla="*/ 1878558 h 1878558"/>
                <a:gd name="connsiteX6" fmla="*/ 313099 w 11616253"/>
                <a:gd name="connsiteY6" fmla="*/ 1878558 h 1878558"/>
                <a:gd name="connsiteX7" fmla="*/ 0 w 11616253"/>
                <a:gd name="connsiteY7" fmla="*/ 1565459 h 1878558"/>
                <a:gd name="connsiteX8" fmla="*/ 0 w 11616253"/>
                <a:gd name="connsiteY8" fmla="*/ 313099 h 18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1878558" fill="none" extrusionOk="0">
                  <a:moveTo>
                    <a:pt x="0" y="313099"/>
                  </a:moveTo>
                  <a:cubicBezTo>
                    <a:pt x="-2444" y="140331"/>
                    <a:pt x="139340" y="4763"/>
                    <a:pt x="313099" y="0"/>
                  </a:cubicBezTo>
                  <a:cubicBezTo>
                    <a:pt x="5113649" y="77600"/>
                    <a:pt x="6559031" y="-27269"/>
                    <a:pt x="11303154" y="0"/>
                  </a:cubicBezTo>
                  <a:cubicBezTo>
                    <a:pt x="11481709" y="-7434"/>
                    <a:pt x="11645754" y="148864"/>
                    <a:pt x="11616253" y="313099"/>
                  </a:cubicBezTo>
                  <a:cubicBezTo>
                    <a:pt x="11549336" y="857581"/>
                    <a:pt x="11664680" y="1389293"/>
                    <a:pt x="11616253" y="1565459"/>
                  </a:cubicBezTo>
                  <a:cubicBezTo>
                    <a:pt x="11587344" y="1727070"/>
                    <a:pt x="11445776" y="1891920"/>
                    <a:pt x="11303154" y="1878558"/>
                  </a:cubicBezTo>
                  <a:cubicBezTo>
                    <a:pt x="9071369" y="1927735"/>
                    <a:pt x="2375837" y="1755856"/>
                    <a:pt x="313099" y="1878558"/>
                  </a:cubicBezTo>
                  <a:cubicBezTo>
                    <a:pt x="137285" y="1900782"/>
                    <a:pt x="-6934" y="1744349"/>
                    <a:pt x="0" y="1565459"/>
                  </a:cubicBezTo>
                  <a:cubicBezTo>
                    <a:pt x="-29154" y="1252065"/>
                    <a:pt x="44941" y="878685"/>
                    <a:pt x="0" y="313099"/>
                  </a:cubicBezTo>
                  <a:close/>
                </a:path>
                <a:path w="11616253" h="1878558" stroke="0" extrusionOk="0">
                  <a:moveTo>
                    <a:pt x="0" y="313099"/>
                  </a:moveTo>
                  <a:cubicBezTo>
                    <a:pt x="15147" y="138448"/>
                    <a:pt x="163959" y="-1587"/>
                    <a:pt x="313099" y="0"/>
                  </a:cubicBezTo>
                  <a:cubicBezTo>
                    <a:pt x="4717275" y="-129276"/>
                    <a:pt x="5872709" y="-77778"/>
                    <a:pt x="11303154" y="0"/>
                  </a:cubicBezTo>
                  <a:cubicBezTo>
                    <a:pt x="11475339" y="-2344"/>
                    <a:pt x="11610650" y="172490"/>
                    <a:pt x="11616253" y="313099"/>
                  </a:cubicBezTo>
                  <a:cubicBezTo>
                    <a:pt x="11542070" y="647919"/>
                    <a:pt x="11576320" y="1348413"/>
                    <a:pt x="11616253" y="1565459"/>
                  </a:cubicBezTo>
                  <a:cubicBezTo>
                    <a:pt x="11625164" y="1757172"/>
                    <a:pt x="11466523" y="1881804"/>
                    <a:pt x="11303154" y="1878558"/>
                  </a:cubicBezTo>
                  <a:cubicBezTo>
                    <a:pt x="10134079" y="1922778"/>
                    <a:pt x="4489910" y="1849176"/>
                    <a:pt x="313099" y="1878558"/>
                  </a:cubicBezTo>
                  <a:cubicBezTo>
                    <a:pt x="135255" y="1859639"/>
                    <a:pt x="-33091" y="1730731"/>
                    <a:pt x="0" y="1565459"/>
                  </a:cubicBezTo>
                  <a:cubicBezTo>
                    <a:pt x="79333" y="1185650"/>
                    <a:pt x="-12257" y="837133"/>
                    <a:pt x="0" y="313099"/>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 Placeholder 7">
              <a:extLst>
                <a:ext uri="{FF2B5EF4-FFF2-40B4-BE49-F238E27FC236}">
                  <a16:creationId xmlns:a16="http://schemas.microsoft.com/office/drawing/2014/main" id="{ABB7C0B2-853F-E688-3B3F-C30CEB64A0FF}"/>
                </a:ext>
              </a:extLst>
            </p:cNvPr>
            <p:cNvSpPr txBox="1">
              <a:spLocks/>
            </p:cNvSpPr>
            <p:nvPr/>
          </p:nvSpPr>
          <p:spPr>
            <a:xfrm>
              <a:off x="805655" y="1382441"/>
              <a:ext cx="10993471"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err="1">
                  <a:solidFill>
                    <a:schemeClr val="tx1"/>
                  </a:solidFill>
                  <a:latin typeface="Calibri" panose="020F0502020204030204" pitchFamily="34" charset="0"/>
                  <a:cs typeface="Calibri" panose="020F0502020204030204" pitchFamily="34" charset="0"/>
                  <a:sym typeface="+mn-lt"/>
                </a:rPr>
                <a:t>Ích</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lợi</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của</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một</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số</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nấm</a:t>
              </a:r>
              <a:r>
                <a:rPr lang="en-US" altLang="zh-CN" sz="5000" b="0" dirty="0">
                  <a:solidFill>
                    <a:schemeClr val="tx1"/>
                  </a:solidFill>
                  <a:latin typeface="Calibri" panose="020F0502020204030204" pitchFamily="34" charset="0"/>
                  <a:cs typeface="Calibri" panose="020F0502020204030204" pitchFamily="34" charset="0"/>
                  <a:sym typeface="+mn-lt"/>
                </a:rPr>
                <a:t> men </a:t>
              </a:r>
              <a:r>
                <a:rPr lang="en-US" altLang="zh-CN" sz="5000" b="0" dirty="0" err="1">
                  <a:solidFill>
                    <a:schemeClr val="tx1"/>
                  </a:solidFill>
                  <a:latin typeface="Calibri" panose="020F0502020204030204" pitchFamily="34" charset="0"/>
                  <a:cs typeface="Calibri" panose="020F0502020204030204" pitchFamily="34" charset="0"/>
                  <a:sym typeface="+mn-lt"/>
                </a:rPr>
                <a:t>trong</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chế</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biến</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thực</a:t>
              </a:r>
              <a:r>
                <a:rPr lang="en-US" altLang="zh-CN" sz="5000" b="0" dirty="0">
                  <a:solidFill>
                    <a:schemeClr val="tx1"/>
                  </a:solidFill>
                  <a:latin typeface="Calibri" panose="020F0502020204030204" pitchFamily="34" charset="0"/>
                  <a:cs typeface="Calibri" panose="020F0502020204030204" pitchFamily="34" charset="0"/>
                  <a:sym typeface="+mn-lt"/>
                </a:rPr>
                <a:t> </a:t>
              </a:r>
              <a:r>
                <a:rPr lang="en-US" altLang="zh-CN" sz="5000" b="0" dirty="0" err="1">
                  <a:solidFill>
                    <a:schemeClr val="tx1"/>
                  </a:solidFill>
                  <a:latin typeface="Calibri" panose="020F0502020204030204" pitchFamily="34" charset="0"/>
                  <a:cs typeface="Calibri" panose="020F0502020204030204" pitchFamily="34" charset="0"/>
                  <a:sym typeface="+mn-lt"/>
                </a:rPr>
                <a:t>phẩm</a:t>
              </a:r>
              <a:r>
                <a:rPr lang="vi-VN" altLang="zh-CN" sz="5000" b="0" dirty="0">
                  <a:solidFill>
                    <a:schemeClr val="tx1"/>
                  </a:solidFill>
                  <a:latin typeface="Calibri" panose="020F0502020204030204" pitchFamily="34" charset="0"/>
                  <a:cs typeface="Calibri" panose="020F0502020204030204" pitchFamily="34" charset="0"/>
                  <a:sym typeface="+mn-lt"/>
                </a:rPr>
                <a:t>.</a:t>
              </a:r>
              <a:endParaRPr lang="en-US" altLang="zh-CN" sz="5000" b="0" dirty="0">
                <a:solidFill>
                  <a:schemeClr val="tx1"/>
                </a:solidFill>
                <a:latin typeface="Calibri" panose="020F0502020204030204" pitchFamily="34" charset="0"/>
                <a:cs typeface="Calibri" panose="020F0502020204030204" pitchFamily="34" charset="0"/>
                <a:sym typeface="+mn-lt"/>
              </a:endParaRPr>
            </a:p>
          </p:txBody>
        </p:sp>
      </p:grpSp>
      <p:grpSp>
        <p:nvGrpSpPr>
          <p:cNvPr id="15" name="Group 14">
            <a:extLst>
              <a:ext uri="{FF2B5EF4-FFF2-40B4-BE49-F238E27FC236}">
                <a16:creationId xmlns:a16="http://schemas.microsoft.com/office/drawing/2014/main" id="{3B58357B-BEDD-D21C-357C-87E4466761EB}"/>
              </a:ext>
            </a:extLst>
          </p:cNvPr>
          <p:cNvGrpSpPr/>
          <p:nvPr/>
        </p:nvGrpSpPr>
        <p:grpSpPr>
          <a:xfrm>
            <a:off x="422762" y="1254426"/>
            <a:ext cx="9771109" cy="1178793"/>
            <a:chOff x="339635" y="1108952"/>
            <a:chExt cx="9771109" cy="1178793"/>
          </a:xfrm>
        </p:grpSpPr>
        <p:pic>
          <p:nvPicPr>
            <p:cNvPr id="16" name="Picture 15">
              <a:extLst>
                <a:ext uri="{FF2B5EF4-FFF2-40B4-BE49-F238E27FC236}">
                  <a16:creationId xmlns:a16="http://schemas.microsoft.com/office/drawing/2014/main" id="{3AA36FC6-AC84-BD73-47DE-C2E8BEC2D31D}"/>
                </a:ext>
              </a:extLst>
            </p:cNvPr>
            <p:cNvPicPr>
              <a:picLocks noChangeAspect="1"/>
            </p:cNvPicPr>
            <p:nvPr/>
          </p:nvPicPr>
          <p:blipFill>
            <a:blip r:embed="rId4"/>
            <a:stretch>
              <a:fillRect/>
            </a:stretch>
          </p:blipFill>
          <p:spPr>
            <a:xfrm>
              <a:off x="339635" y="1308133"/>
              <a:ext cx="646232" cy="634039"/>
            </a:xfrm>
            <a:prstGeom prst="rect">
              <a:avLst/>
            </a:prstGeom>
          </p:spPr>
        </p:pic>
        <p:grpSp>
          <p:nvGrpSpPr>
            <p:cNvPr id="17" name="Group 16">
              <a:extLst>
                <a:ext uri="{FF2B5EF4-FFF2-40B4-BE49-F238E27FC236}">
                  <a16:creationId xmlns:a16="http://schemas.microsoft.com/office/drawing/2014/main" id="{D6221746-7E94-DE59-8B9D-CECCA558D928}"/>
                </a:ext>
              </a:extLst>
            </p:cNvPr>
            <p:cNvGrpSpPr/>
            <p:nvPr/>
          </p:nvGrpSpPr>
          <p:grpSpPr>
            <a:xfrm>
              <a:off x="1114401" y="1108952"/>
              <a:ext cx="8996343" cy="1178793"/>
              <a:chOff x="1114401" y="1108952"/>
              <a:chExt cx="8996343" cy="1178793"/>
            </a:xfrm>
          </p:grpSpPr>
          <p:sp>
            <p:nvSpPr>
              <p:cNvPr id="18" name="Text Placeholder 7">
                <a:extLst>
                  <a:ext uri="{FF2B5EF4-FFF2-40B4-BE49-F238E27FC236}">
                    <a16:creationId xmlns:a16="http://schemas.microsoft.com/office/drawing/2014/main" id="{54EB2C41-211E-58E2-6646-9F8923BEED46}"/>
                  </a:ext>
                </a:extLst>
              </p:cNvPr>
              <p:cNvSpPr txBox="1">
                <a:spLocks/>
              </p:cNvSpPr>
              <p:nvPr/>
            </p:nvSpPr>
            <p:spPr>
              <a:xfrm>
                <a:off x="1120139" y="1133010"/>
                <a:ext cx="8990605"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Trong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bài</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học</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này</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em</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sẽ</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tìm</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hiểu</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a:t>
                </a:r>
              </a:p>
            </p:txBody>
          </p:sp>
          <p:sp>
            <p:nvSpPr>
              <p:cNvPr id="19" name="Text Placeholder 7">
                <a:extLst>
                  <a:ext uri="{FF2B5EF4-FFF2-40B4-BE49-F238E27FC236}">
                    <a16:creationId xmlns:a16="http://schemas.microsoft.com/office/drawing/2014/main" id="{27C96A26-B58A-0611-D8CF-307C3BECBE24}"/>
                  </a:ext>
                </a:extLst>
              </p:cNvPr>
              <p:cNvSpPr txBox="1">
                <a:spLocks/>
              </p:cNvSpPr>
              <p:nvPr/>
            </p:nvSpPr>
            <p:spPr>
              <a:xfrm>
                <a:off x="1114401" y="1108952"/>
                <a:ext cx="8996343"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Trong </a:t>
                </a:r>
                <a:r>
                  <a:rPr lang="en-US" altLang="zh-CN" sz="5000" b="0" dirty="0" err="1">
                    <a:solidFill>
                      <a:schemeClr val="accent1">
                        <a:lumMod val="50000"/>
                      </a:schemeClr>
                    </a:solidFill>
                    <a:latin typeface="Calibri" panose="020F0502020204030204" pitchFamily="34" charset="0"/>
                    <a:cs typeface="Calibri" panose="020F0502020204030204" pitchFamily="34" charset="0"/>
                    <a:sym typeface="+mn-lt"/>
                  </a:rPr>
                  <a:t>bài</a:t>
                </a: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solidFill>
                      <a:schemeClr val="accent1">
                        <a:lumMod val="50000"/>
                      </a:schemeClr>
                    </a:solidFill>
                    <a:latin typeface="Calibri" panose="020F0502020204030204" pitchFamily="34" charset="0"/>
                    <a:cs typeface="Calibri" panose="020F0502020204030204" pitchFamily="34" charset="0"/>
                    <a:sym typeface="+mn-lt"/>
                  </a:rPr>
                  <a:t>học</a:t>
                </a: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solidFill>
                      <a:schemeClr val="accent1">
                        <a:lumMod val="50000"/>
                      </a:schemeClr>
                    </a:solidFill>
                    <a:latin typeface="Calibri" panose="020F0502020204030204" pitchFamily="34" charset="0"/>
                    <a:cs typeface="Calibri" panose="020F0502020204030204" pitchFamily="34" charset="0"/>
                    <a:sym typeface="+mn-lt"/>
                  </a:rPr>
                  <a:t>này</a:t>
                </a: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solidFill>
                      <a:schemeClr val="accent1">
                        <a:lumMod val="50000"/>
                      </a:schemeClr>
                    </a:solidFill>
                    <a:latin typeface="Calibri" panose="020F0502020204030204" pitchFamily="34" charset="0"/>
                    <a:cs typeface="Calibri" panose="020F0502020204030204" pitchFamily="34" charset="0"/>
                    <a:sym typeface="+mn-lt"/>
                  </a:rPr>
                  <a:t>em</a:t>
                </a: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solidFill>
                      <a:schemeClr val="accent1">
                        <a:lumMod val="50000"/>
                      </a:schemeClr>
                    </a:solidFill>
                    <a:latin typeface="Calibri" panose="020F0502020204030204" pitchFamily="34" charset="0"/>
                    <a:cs typeface="Calibri" panose="020F0502020204030204" pitchFamily="34" charset="0"/>
                    <a:sym typeface="+mn-lt"/>
                  </a:rPr>
                  <a:t>sẽ</a:t>
                </a: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solidFill>
                      <a:schemeClr val="accent1">
                        <a:lumMod val="50000"/>
                      </a:schemeClr>
                    </a:solidFill>
                    <a:latin typeface="Calibri" panose="020F0502020204030204" pitchFamily="34" charset="0"/>
                    <a:cs typeface="Calibri" panose="020F0502020204030204" pitchFamily="34" charset="0"/>
                    <a:sym typeface="+mn-lt"/>
                  </a:rPr>
                  <a:t>tìm</a:t>
                </a: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solidFill>
                      <a:schemeClr val="accent1">
                        <a:lumMod val="50000"/>
                      </a:schemeClr>
                    </a:solidFill>
                    <a:latin typeface="Calibri" panose="020F0502020204030204" pitchFamily="34" charset="0"/>
                    <a:cs typeface="Calibri" panose="020F0502020204030204" pitchFamily="34" charset="0"/>
                    <a:sym typeface="+mn-lt"/>
                  </a:rPr>
                  <a:t>hiểu</a:t>
                </a:r>
                <a:r>
                  <a:rPr lang="en-US" altLang="zh-CN" sz="5000" b="0" dirty="0">
                    <a:solidFill>
                      <a:schemeClr val="accent1">
                        <a:lumMod val="50000"/>
                      </a:schemeClr>
                    </a:solidFill>
                    <a:latin typeface="Calibri" panose="020F0502020204030204" pitchFamily="34" charset="0"/>
                    <a:cs typeface="Calibri" panose="020F0502020204030204" pitchFamily="34" charset="0"/>
                    <a:sym typeface="+mn-lt"/>
                  </a:rPr>
                  <a:t>:</a:t>
                </a:r>
              </a:p>
            </p:txBody>
          </p:sp>
        </p:grpSp>
      </p:grpSp>
    </p:spTree>
    <p:extLst>
      <p:ext uri="{BB962C8B-B14F-4D97-AF65-F5344CB8AC3E}">
        <p14:creationId xmlns:p14="http://schemas.microsoft.com/office/powerpoint/2010/main" val="23974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Nhóm 23">
            <a:extLst>
              <a:ext uri="{FF2B5EF4-FFF2-40B4-BE49-F238E27FC236}">
                <a16:creationId xmlns:a16="http://schemas.microsoft.com/office/drawing/2014/main" id="{EB6C2AE6-0984-D534-2E38-097ECA353C68}"/>
              </a:ext>
            </a:extLst>
          </p:cNvPr>
          <p:cNvGrpSpPr/>
          <p:nvPr/>
        </p:nvGrpSpPr>
        <p:grpSpPr>
          <a:xfrm>
            <a:off x="3644973" y="1380246"/>
            <a:ext cx="4902054" cy="1083656"/>
            <a:chOff x="3666356" y="4573200"/>
            <a:chExt cx="4280542" cy="1381473"/>
          </a:xfrm>
        </p:grpSpPr>
        <p:sp>
          <p:nvSpPr>
            <p:cNvPr id="5" name="TextBox 67">
              <a:extLst>
                <a:ext uri="{FF2B5EF4-FFF2-40B4-BE49-F238E27FC236}">
                  <a16:creationId xmlns:a16="http://schemas.microsoft.com/office/drawing/2014/main" id="{E9A4DF61-BB9A-73E5-248E-156E2A0376D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000"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 </a:t>
              </a:r>
              <a:r>
                <a:rPr lang="vi-VN" sz="9000"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3</a:t>
              </a:r>
              <a:r>
                <a:rPr lang="en-US" sz="9000"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t>
              </a:r>
            </a:p>
          </p:txBody>
        </p:sp>
        <p:sp>
          <p:nvSpPr>
            <p:cNvPr id="6" name="TextBox 67">
              <a:extLst>
                <a:ext uri="{FF2B5EF4-FFF2-40B4-BE49-F238E27FC236}">
                  <a16:creationId xmlns:a16="http://schemas.microsoft.com/office/drawing/2014/main" id="{B278089F-86D8-C6EE-1AF1-F17FAA220958}"/>
                </a:ext>
              </a:extLst>
            </p:cNvPr>
            <p:cNvSpPr txBox="1"/>
            <p:nvPr/>
          </p:nvSpPr>
          <p:spPr>
            <a:xfrm>
              <a:off x="3666356" y="4573201"/>
              <a:ext cx="4280542" cy="1381472"/>
            </a:xfrm>
            <a:prstGeom prst="rect">
              <a:avLst/>
            </a:prstGeom>
            <a:noFill/>
          </p:spPr>
          <p:txBody>
            <a:bodyPr wrap="square" rtlCol="0">
              <a:prstTxWarp prst="textArchUp">
                <a:avLst/>
              </a:prstTxWarp>
              <a:spAutoFit/>
            </a:bodyPr>
            <a:lstStyle/>
            <a:p>
              <a:pPr algn="ctr"/>
              <a:r>
                <a:rPr lang="en-US" sz="9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 </a:t>
              </a:r>
              <a:r>
                <a:rPr lang="vi-VN" sz="9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3</a:t>
              </a:r>
              <a:r>
                <a:rPr lang="en-US" sz="9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t>
              </a:r>
            </a:p>
          </p:txBody>
        </p:sp>
      </p:grpSp>
      <p:grpSp>
        <p:nvGrpSpPr>
          <p:cNvPr id="7" name="Group 6">
            <a:extLst>
              <a:ext uri="{FF2B5EF4-FFF2-40B4-BE49-F238E27FC236}">
                <a16:creationId xmlns:a16="http://schemas.microsoft.com/office/drawing/2014/main" id="{5221B752-6BB1-CD96-CB76-6227626A8D09}"/>
              </a:ext>
            </a:extLst>
          </p:cNvPr>
          <p:cNvGrpSpPr/>
          <p:nvPr/>
        </p:nvGrpSpPr>
        <p:grpSpPr>
          <a:xfrm>
            <a:off x="1454340" y="2559870"/>
            <a:ext cx="9283320" cy="2309053"/>
            <a:chOff x="-139320" y="5072896"/>
            <a:chExt cx="10760362" cy="2309053"/>
          </a:xfrm>
        </p:grpSpPr>
        <p:sp>
          <p:nvSpPr>
            <p:cNvPr id="8" name="Hộp Văn bản 14">
              <a:extLst>
                <a:ext uri="{FF2B5EF4-FFF2-40B4-BE49-F238E27FC236}">
                  <a16:creationId xmlns:a16="http://schemas.microsoft.com/office/drawing/2014/main" id="{5B93BB74-F290-7CE1-266A-FF273FCE7776}"/>
                </a:ext>
              </a:extLst>
            </p:cNvPr>
            <p:cNvSpPr txBox="1"/>
            <p:nvPr/>
          </p:nvSpPr>
          <p:spPr>
            <a:xfrm>
              <a:off x="-139320" y="5072896"/>
              <a:ext cx="10760362" cy="2308324"/>
            </a:xfrm>
            <a:prstGeom prst="rect">
              <a:avLst/>
            </a:prstGeom>
            <a:noFill/>
          </p:spPr>
          <p:txBody>
            <a:bodyPr wrap="square">
              <a:spAutoFit/>
            </a:bodyPr>
            <a:lstStyle/>
            <a:p>
              <a:pPr algn="ctr"/>
              <a:r>
                <a:rPr lang="en-US" sz="4800" dirty="0">
                  <a:ln w="317500">
                    <a:solidFill>
                      <a:schemeClr val="bg1"/>
                    </a:solidFill>
                  </a:ln>
                  <a:solidFill>
                    <a:srgbClr val="FFFF8F"/>
                  </a:solidFill>
                  <a:latin typeface="iCiel Pony" panose="02000000000000000000" pitchFamily="2" charset="0"/>
                </a:rPr>
                <a:t>TÌM HIỂU ÍCH LỢI CỦA MỘT SỐ NẤM MEN TRONG CHẾ BIẾN THỰC PHẨM</a:t>
              </a:r>
            </a:p>
          </p:txBody>
        </p:sp>
        <p:sp>
          <p:nvSpPr>
            <p:cNvPr id="9" name="Hộp Văn bản 14">
              <a:extLst>
                <a:ext uri="{FF2B5EF4-FFF2-40B4-BE49-F238E27FC236}">
                  <a16:creationId xmlns:a16="http://schemas.microsoft.com/office/drawing/2014/main" id="{FA67353F-D344-BF43-072B-A3742AD5DF58}"/>
                </a:ext>
              </a:extLst>
            </p:cNvPr>
            <p:cNvSpPr txBox="1"/>
            <p:nvPr/>
          </p:nvSpPr>
          <p:spPr>
            <a:xfrm>
              <a:off x="54928" y="5073625"/>
              <a:ext cx="10371867" cy="2308324"/>
            </a:xfrm>
            <a:prstGeom prst="rect">
              <a:avLst/>
            </a:prstGeom>
            <a:noFill/>
          </p:spPr>
          <p:txBody>
            <a:bodyPr wrap="square">
              <a:spAutoFit/>
            </a:bodyPr>
            <a:lstStyle/>
            <a:p>
              <a:pPr algn="ctr"/>
              <a:r>
                <a:rPr lang="vi-VN" sz="4800" dirty="0">
                  <a:ln w="12700">
                    <a:solidFill>
                      <a:srgbClr val="002060"/>
                    </a:solidFill>
                  </a:ln>
                  <a:gradFill>
                    <a:gsLst>
                      <a:gs pos="0">
                        <a:srgbClr val="FF66FF"/>
                      </a:gs>
                      <a:gs pos="41000">
                        <a:srgbClr val="FF9999"/>
                      </a:gs>
                      <a:gs pos="76000">
                        <a:srgbClr val="FFFF99"/>
                      </a:gs>
                    </a:gsLst>
                    <a:lin ang="5400000" scaled="1"/>
                  </a:gradFill>
                  <a:latin typeface="iCiel Pony" panose="02000000000000000000" pitchFamily="2" charset="0"/>
                </a:rPr>
                <a:t>TÌM HIỂU ÍCH LỢI CỦA MỘT SỐ NẤM MEN TRONG CHẾ BIẾN THỰC PHẨM</a:t>
              </a:r>
            </a:p>
          </p:txBody>
        </p:sp>
      </p:grpSp>
    </p:spTree>
    <p:extLst>
      <p:ext uri="{BB962C8B-B14F-4D97-AF65-F5344CB8AC3E}">
        <p14:creationId xmlns:p14="http://schemas.microsoft.com/office/powerpoint/2010/main" val="323563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32" presetClass="emph" presetSubtype="0" fill="hold" nodeType="after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3CCE2472-FB28-C704-D03D-DFC896BF78A5}"/>
              </a:ext>
            </a:extLst>
          </p:cNvPr>
          <p:cNvGrpSpPr/>
          <p:nvPr/>
        </p:nvGrpSpPr>
        <p:grpSpPr>
          <a:xfrm>
            <a:off x="789707" y="470434"/>
            <a:ext cx="9840193" cy="646331"/>
            <a:chOff x="1142999" y="749465"/>
            <a:chExt cx="9840193" cy="646331"/>
          </a:xfrm>
        </p:grpSpPr>
        <p:sp>
          <p:nvSpPr>
            <p:cNvPr id="14" name="TextBox 13">
              <a:extLst>
                <a:ext uri="{FF2B5EF4-FFF2-40B4-BE49-F238E27FC236}">
                  <a16:creationId xmlns:a16="http://schemas.microsoft.com/office/drawing/2014/main" id="{29C4FCB5-1954-CAFB-EF53-78196B85C36F}"/>
                </a:ext>
              </a:extLst>
            </p:cNvPr>
            <p:cNvSpPr txBox="1"/>
            <p:nvPr/>
          </p:nvSpPr>
          <p:spPr>
            <a:xfrm>
              <a:off x="1745672" y="749465"/>
              <a:ext cx="9237520" cy="646331"/>
            </a:xfrm>
            <a:prstGeom prst="rect">
              <a:avLst/>
            </a:prstGeom>
            <a:noFill/>
          </p:spPr>
          <p:txBody>
            <a:bodyPr wrap="square" rtlCol="0">
              <a:spAutoFit/>
            </a:bodyPr>
            <a:lstStyle/>
            <a:p>
              <a:r>
                <a:rPr lang="vi-VN" sz="3600" b="1" dirty="0">
                  <a:solidFill>
                    <a:srgbClr val="002060"/>
                  </a:solidFill>
                  <a:latin typeface="UTM Duepuntozero" panose="02040603050506020204" pitchFamily="18" charset="0"/>
                </a:rPr>
                <a:t>Lợi ích của nấm men trong chế biến thực phẩm.</a:t>
              </a:r>
              <a:endParaRPr lang="en-US" sz="3600" b="1" dirty="0">
                <a:solidFill>
                  <a:srgbClr val="002060"/>
                </a:solidFill>
                <a:latin typeface="UTM Duepuntozero" panose="02040603050506020204" pitchFamily="18" charset="0"/>
              </a:endParaRPr>
            </a:p>
          </p:txBody>
        </p:sp>
        <p:sp>
          <p:nvSpPr>
            <p:cNvPr id="15" name="Oval 14">
              <a:extLst>
                <a:ext uri="{FF2B5EF4-FFF2-40B4-BE49-F238E27FC236}">
                  <a16:creationId xmlns:a16="http://schemas.microsoft.com/office/drawing/2014/main" id="{8E4E2080-2C41-C2CC-056E-01242BC33E92}"/>
                </a:ext>
              </a:extLst>
            </p:cNvPr>
            <p:cNvSpPr/>
            <p:nvPr/>
          </p:nvSpPr>
          <p:spPr>
            <a:xfrm>
              <a:off x="1142999" y="762211"/>
              <a:ext cx="602673" cy="602673"/>
            </a:xfrm>
            <a:prstGeom prst="ellipse">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Duepuntozero" panose="02040603050506020204" pitchFamily="18" charset="0"/>
                </a:rPr>
                <a:t>2</a:t>
              </a:r>
              <a:endParaRPr lang="en-US" sz="4000" b="1" dirty="0">
                <a:latin typeface="UTM Duepuntozero" panose="02040603050506020204" pitchFamily="18" charset="0"/>
              </a:endParaRPr>
            </a:p>
          </p:txBody>
        </p:sp>
      </p:grpSp>
      <p:grpSp>
        <p:nvGrpSpPr>
          <p:cNvPr id="18" name="Group 17">
            <a:extLst>
              <a:ext uri="{FF2B5EF4-FFF2-40B4-BE49-F238E27FC236}">
                <a16:creationId xmlns:a16="http://schemas.microsoft.com/office/drawing/2014/main" id="{0101601A-AC0A-88E7-F043-0AB89FBDDC4A}"/>
              </a:ext>
            </a:extLst>
          </p:cNvPr>
          <p:cNvGrpSpPr/>
          <p:nvPr/>
        </p:nvGrpSpPr>
        <p:grpSpPr>
          <a:xfrm>
            <a:off x="430523" y="1036628"/>
            <a:ext cx="11371325" cy="1384995"/>
            <a:chOff x="904841" y="1369365"/>
            <a:chExt cx="11513313" cy="1384995"/>
          </a:xfrm>
        </p:grpSpPr>
        <p:pic>
          <p:nvPicPr>
            <p:cNvPr id="19" name="Picture 18">
              <a:extLst>
                <a:ext uri="{FF2B5EF4-FFF2-40B4-BE49-F238E27FC236}">
                  <a16:creationId xmlns:a16="http://schemas.microsoft.com/office/drawing/2014/main" id="{499A2935-F2C2-D568-402E-40E00805261A}"/>
                </a:ext>
              </a:extLst>
            </p:cNvPr>
            <p:cNvPicPr>
              <a:picLocks noChangeAspect="1"/>
            </p:cNvPicPr>
            <p:nvPr/>
          </p:nvPicPr>
          <p:blipFill rotWithShape="1">
            <a:blip r:embed="rId3"/>
            <a:srcRect l="24001" r="4292" b="-1180"/>
            <a:stretch/>
          </p:blipFill>
          <p:spPr>
            <a:xfrm>
              <a:off x="904841" y="1459189"/>
              <a:ext cx="727337" cy="602673"/>
            </a:xfrm>
            <a:prstGeom prst="ellipse">
              <a:avLst/>
            </a:prstGeom>
          </p:spPr>
        </p:pic>
        <p:sp>
          <p:nvSpPr>
            <p:cNvPr id="20" name="TextBox 19">
              <a:extLst>
                <a:ext uri="{FF2B5EF4-FFF2-40B4-BE49-F238E27FC236}">
                  <a16:creationId xmlns:a16="http://schemas.microsoft.com/office/drawing/2014/main" id="{D6533D50-8B8C-1A30-7C03-A3D34AE02F92}"/>
                </a:ext>
              </a:extLst>
            </p:cNvPr>
            <p:cNvSpPr txBox="1"/>
            <p:nvPr/>
          </p:nvSpPr>
          <p:spPr>
            <a:xfrm>
              <a:off x="1662996" y="1369365"/>
              <a:ext cx="10755158" cy="1384995"/>
            </a:xfrm>
            <a:prstGeom prst="rect">
              <a:avLst/>
            </a:prstGeom>
            <a:noFill/>
          </p:spPr>
          <p:txBody>
            <a:bodyPr wrap="square" rtlCol="0">
              <a:spAutoFit/>
            </a:bodyPr>
            <a:lstStyle/>
            <a:p>
              <a:pPr marL="457200" indent="-457200" algn="just">
                <a:buFont typeface="Wingdings" panose="05000000000000000000" pitchFamily="2" charset="2"/>
                <a:buChar char="§"/>
              </a:pPr>
              <a:r>
                <a:rPr lang="vi-VN" sz="2800" b="1" dirty="0">
                  <a:latin typeface="Calibri" panose="020F0502020204030204" pitchFamily="34" charset="0"/>
                  <a:ea typeface="Calibri" panose="020F0502020204030204" pitchFamily="34" charset="0"/>
                  <a:cs typeface="Calibri" panose="020F0502020204030204" pitchFamily="34" charset="0"/>
                </a:rPr>
                <a:t>Kể tên một số sản phẩm sử dụng nấm men khi chế biến thực phẩm trong các hình dưới đây.</a:t>
              </a:r>
            </a:p>
            <a:p>
              <a:pPr marL="457200" indent="-457200" algn="just">
                <a:buFont typeface="Wingdings" panose="05000000000000000000" pitchFamily="2" charset="2"/>
                <a:buChar char="§"/>
              </a:pPr>
              <a:r>
                <a:rPr lang="vi-VN" sz="2800" b="1" dirty="0">
                  <a:latin typeface="Calibri" panose="020F0502020204030204" pitchFamily="34" charset="0"/>
                  <a:ea typeface="Calibri" panose="020F0502020204030204" pitchFamily="34" charset="0"/>
                  <a:cs typeface="Calibri" panose="020F0502020204030204" pitchFamily="34" charset="0"/>
                </a:rPr>
                <a:t>Nấm men có những ích lợi gì?</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664CA45-9F67-6716-0E53-636DA269921A}"/>
              </a:ext>
            </a:extLst>
          </p:cNvPr>
          <p:cNvGrpSpPr/>
          <p:nvPr/>
        </p:nvGrpSpPr>
        <p:grpSpPr>
          <a:xfrm>
            <a:off x="789706" y="2797262"/>
            <a:ext cx="5015076" cy="3139634"/>
            <a:chOff x="430523" y="2433450"/>
            <a:chExt cx="5015076" cy="3139634"/>
          </a:xfrm>
        </p:grpSpPr>
        <p:pic>
          <p:nvPicPr>
            <p:cNvPr id="4" name="Picture 3" descr="A close up of food&#10;&#10;Description automatically generated">
              <a:extLst>
                <a:ext uri="{FF2B5EF4-FFF2-40B4-BE49-F238E27FC236}">
                  <a16:creationId xmlns:a16="http://schemas.microsoft.com/office/drawing/2014/main" id="{0151B78B-E9CE-C2A6-70B3-6E9404FF767E}"/>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452370" y="2433450"/>
              <a:ext cx="4993229" cy="3110862"/>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0E4846AC-A07E-92F4-1361-4147502A864E}"/>
                </a:ext>
              </a:extLst>
            </p:cNvPr>
            <p:cNvSpPr/>
            <p:nvPr/>
          </p:nvSpPr>
          <p:spPr>
            <a:xfrm>
              <a:off x="430523" y="2493134"/>
              <a:ext cx="4993229" cy="3079950"/>
            </a:xfrm>
            <a:prstGeom prst="roundRect">
              <a:avLst>
                <a:gd name="adj" fmla="val 8907"/>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0F8A0D2-1B36-594C-E8D4-1909A0755999}"/>
              </a:ext>
            </a:extLst>
          </p:cNvPr>
          <p:cNvGrpSpPr/>
          <p:nvPr/>
        </p:nvGrpSpPr>
        <p:grpSpPr>
          <a:xfrm>
            <a:off x="6479453" y="2867877"/>
            <a:ext cx="4993229" cy="3155149"/>
            <a:chOff x="6074152" y="2421623"/>
            <a:chExt cx="4993229" cy="3155149"/>
          </a:xfrm>
        </p:grpSpPr>
        <p:pic>
          <p:nvPicPr>
            <p:cNvPr id="5" name="Picture 4" descr="A close up of food&#10;&#10;Description automatically generated">
              <a:extLst>
                <a:ext uri="{FF2B5EF4-FFF2-40B4-BE49-F238E27FC236}">
                  <a16:creationId xmlns:a16="http://schemas.microsoft.com/office/drawing/2014/main" id="{EBD52013-0105-DC66-FA74-85A6CE137DFB}"/>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6095999" y="2493134"/>
              <a:ext cx="4949537" cy="3083638"/>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E3A7EE57-05F0-F050-BC30-FFB26ED7D01E}"/>
                </a:ext>
              </a:extLst>
            </p:cNvPr>
            <p:cNvSpPr/>
            <p:nvPr/>
          </p:nvSpPr>
          <p:spPr>
            <a:xfrm>
              <a:off x="6074152" y="2421623"/>
              <a:ext cx="4993229" cy="3079950"/>
            </a:xfrm>
            <a:prstGeom prst="roundRect">
              <a:avLst>
                <a:gd name="adj" fmla="val 8907"/>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10" name="TextBox 10">
            <a:extLst>
              <a:ext uri="{FF2B5EF4-FFF2-40B4-BE49-F238E27FC236}">
                <a16:creationId xmlns:a16="http://schemas.microsoft.com/office/drawing/2014/main" id="{5C9CACC3-6A26-73AE-798E-28C90395B261}"/>
              </a:ext>
            </a:extLst>
          </p:cNvPr>
          <p:cNvSpPr txBox="1"/>
          <p:nvPr/>
        </p:nvSpPr>
        <p:spPr>
          <a:xfrm>
            <a:off x="7030766" y="1423449"/>
            <a:ext cx="3798368" cy="1446550"/>
          </a:xfrm>
          <a:prstGeom prst="rect">
            <a:avLst/>
          </a:prstGeom>
          <a:noFill/>
        </p:spPr>
        <p:txBody>
          <a:bodyPr wrap="square" rtlCol="0">
            <a:spAutoFit/>
          </a:bodyPr>
          <a:lstStyle/>
          <a:p>
            <a:pPr algn="ctr"/>
            <a:r>
              <a:rPr lang="en-US" sz="4400" b="1" dirty="0">
                <a:ln w="28575">
                  <a:solidFill>
                    <a:srgbClr val="002060"/>
                  </a:solidFill>
                  <a:prstDash val="solid"/>
                </a:ln>
                <a:solidFill>
                  <a:srgbClr val="9ADBF2"/>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THẢO LUẬN NHÓM ĐÔI</a:t>
            </a:r>
          </a:p>
        </p:txBody>
      </p:sp>
    </p:spTree>
    <p:extLst>
      <p:ext uri="{BB962C8B-B14F-4D97-AF65-F5344CB8AC3E}">
        <p14:creationId xmlns:p14="http://schemas.microsoft.com/office/powerpoint/2010/main" val="12250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6533D50-8B8C-1A30-7C03-A3D34AE02F92}"/>
              </a:ext>
            </a:extLst>
          </p:cNvPr>
          <p:cNvSpPr txBox="1"/>
          <p:nvPr/>
        </p:nvSpPr>
        <p:spPr>
          <a:xfrm>
            <a:off x="828317" y="1364375"/>
            <a:ext cx="10652305" cy="1049031"/>
          </a:xfrm>
          <a:prstGeom prst="round2DiagRect">
            <a:avLst>
              <a:gd name="adj1" fmla="val 48364"/>
              <a:gd name="adj2" fmla="val 0"/>
            </a:avLst>
          </a:prstGeom>
          <a:solidFill>
            <a:srgbClr val="FFFF99"/>
          </a:solidFill>
        </p:spPr>
        <p:txBody>
          <a:bodyPr wrap="square" rtlCol="0">
            <a:spAutoFit/>
          </a:bodyPr>
          <a:lstStyle/>
          <a:p>
            <a:pPr indent="228600" algn="just"/>
            <a:r>
              <a:rPr lang="vi-VN" sz="2800" b="1" dirty="0">
                <a:latin typeface="Calibri" panose="020F0502020204030204" pitchFamily="34" charset="0"/>
                <a:ea typeface="Calibri" panose="020F0502020204030204" pitchFamily="34" charset="0"/>
                <a:cs typeface="Calibri" panose="020F0502020204030204" pitchFamily="34" charset="0"/>
              </a:rPr>
              <a:t>Kể tên một số sản phẩm sử dụng nấm men khi chế biến thực phẩm trong các hình dưới đây.</a:t>
            </a:r>
          </a:p>
        </p:txBody>
      </p:sp>
      <p:grpSp>
        <p:nvGrpSpPr>
          <p:cNvPr id="8" name="Group 7">
            <a:extLst>
              <a:ext uri="{FF2B5EF4-FFF2-40B4-BE49-F238E27FC236}">
                <a16:creationId xmlns:a16="http://schemas.microsoft.com/office/drawing/2014/main" id="{E664CA45-9F67-6716-0E53-636DA269921A}"/>
              </a:ext>
            </a:extLst>
          </p:cNvPr>
          <p:cNvGrpSpPr/>
          <p:nvPr/>
        </p:nvGrpSpPr>
        <p:grpSpPr>
          <a:xfrm>
            <a:off x="1284474" y="2437782"/>
            <a:ext cx="4593848" cy="2679530"/>
            <a:chOff x="430523" y="2433450"/>
            <a:chExt cx="5015076" cy="3139634"/>
          </a:xfrm>
        </p:grpSpPr>
        <p:pic>
          <p:nvPicPr>
            <p:cNvPr id="4" name="Picture 3" descr="A close up of food&#10;&#10;Description automatically generated">
              <a:extLst>
                <a:ext uri="{FF2B5EF4-FFF2-40B4-BE49-F238E27FC236}">
                  <a16:creationId xmlns:a16="http://schemas.microsoft.com/office/drawing/2014/main" id="{0151B78B-E9CE-C2A6-70B3-6E9404FF767E}"/>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452370" y="2433450"/>
              <a:ext cx="4993229" cy="3110862"/>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0E4846AC-A07E-92F4-1361-4147502A864E}"/>
                </a:ext>
              </a:extLst>
            </p:cNvPr>
            <p:cNvSpPr/>
            <p:nvPr/>
          </p:nvSpPr>
          <p:spPr>
            <a:xfrm>
              <a:off x="430523" y="2493134"/>
              <a:ext cx="4993229" cy="3079950"/>
            </a:xfrm>
            <a:prstGeom prst="roundRect">
              <a:avLst>
                <a:gd name="adj" fmla="val 8907"/>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0F8A0D2-1B36-594C-E8D4-1909A0755999}"/>
              </a:ext>
            </a:extLst>
          </p:cNvPr>
          <p:cNvGrpSpPr/>
          <p:nvPr/>
        </p:nvGrpSpPr>
        <p:grpSpPr>
          <a:xfrm>
            <a:off x="6416046" y="2488719"/>
            <a:ext cx="4573836" cy="2692771"/>
            <a:chOff x="6074152" y="2421623"/>
            <a:chExt cx="4993229" cy="3155149"/>
          </a:xfrm>
        </p:grpSpPr>
        <p:pic>
          <p:nvPicPr>
            <p:cNvPr id="5" name="Picture 4" descr="A close up of food&#10;&#10;Description automatically generated">
              <a:extLst>
                <a:ext uri="{FF2B5EF4-FFF2-40B4-BE49-F238E27FC236}">
                  <a16:creationId xmlns:a16="http://schemas.microsoft.com/office/drawing/2014/main" id="{EBD52013-0105-DC66-FA74-85A6CE137DFB}"/>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6095999" y="2493134"/>
              <a:ext cx="4949537" cy="3083638"/>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E3A7EE57-05F0-F050-BC30-FFB26ED7D01E}"/>
                </a:ext>
              </a:extLst>
            </p:cNvPr>
            <p:cNvSpPr/>
            <p:nvPr/>
          </p:nvSpPr>
          <p:spPr>
            <a:xfrm>
              <a:off x="6074152" y="2421623"/>
              <a:ext cx="4993229" cy="3079950"/>
            </a:xfrm>
            <a:prstGeom prst="roundRect">
              <a:avLst>
                <a:gd name="adj" fmla="val 8907"/>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TextBox 1">
            <a:extLst>
              <a:ext uri="{FF2B5EF4-FFF2-40B4-BE49-F238E27FC236}">
                <a16:creationId xmlns:a16="http://schemas.microsoft.com/office/drawing/2014/main" id="{BCF78481-837C-D9DC-EDD5-9EE616544416}"/>
              </a:ext>
            </a:extLst>
          </p:cNvPr>
          <p:cNvSpPr txBox="1"/>
          <p:nvPr/>
        </p:nvSpPr>
        <p:spPr>
          <a:xfrm>
            <a:off x="2070123" y="357968"/>
            <a:ext cx="7900416" cy="769441"/>
          </a:xfrm>
          <a:prstGeom prst="rect">
            <a:avLst/>
          </a:prstGeom>
          <a:noFill/>
        </p:spPr>
        <p:txBody>
          <a:bodyPr wrap="square" rtlCol="0">
            <a:spAutoFit/>
          </a:bodyPr>
          <a:lstStyle/>
          <a:p>
            <a:pPr algn="ctr"/>
            <a:r>
              <a:rPr lang="vi-VN" sz="4400" dirty="0">
                <a:ln w="28575">
                  <a:solidFill>
                    <a:srgbClr val="002060"/>
                  </a:solidFill>
                </a:ln>
                <a:solidFill>
                  <a:srgbClr val="CCFF66"/>
                </a:solidFill>
                <a:latin typeface="iCiel Pony" panose="02000000000000000000" pitchFamily="2" charset="0"/>
              </a:rPr>
              <a:t>CÙNG NHAU CHIA SẺ</a:t>
            </a:r>
            <a:endParaRPr lang="en-US" sz="4400" dirty="0">
              <a:ln w="28575">
                <a:solidFill>
                  <a:srgbClr val="002060"/>
                </a:solidFill>
              </a:ln>
              <a:solidFill>
                <a:srgbClr val="CCFF66"/>
              </a:solidFill>
              <a:latin typeface="iCiel Pony" panose="02000000000000000000" pitchFamily="2" charset="0"/>
            </a:endParaRPr>
          </a:p>
        </p:txBody>
      </p:sp>
      <p:sp>
        <p:nvSpPr>
          <p:cNvPr id="11" name="TextBox 10">
            <a:extLst>
              <a:ext uri="{FF2B5EF4-FFF2-40B4-BE49-F238E27FC236}">
                <a16:creationId xmlns:a16="http://schemas.microsoft.com/office/drawing/2014/main" id="{1246A00F-03C4-F377-0EC1-373D9061037E}"/>
              </a:ext>
            </a:extLst>
          </p:cNvPr>
          <p:cNvSpPr txBox="1"/>
          <p:nvPr/>
        </p:nvSpPr>
        <p:spPr>
          <a:xfrm>
            <a:off x="2721429" y="881467"/>
            <a:ext cx="6595872" cy="523220"/>
          </a:xfrm>
          <a:prstGeom prst="rect">
            <a:avLst/>
          </a:prstGeom>
          <a:noFill/>
        </p:spPr>
        <p:txBody>
          <a:bodyPr wrap="square" rtlCol="0">
            <a:spAutoFit/>
          </a:bodyPr>
          <a:lstStyle/>
          <a:p>
            <a:pPr algn="ctr"/>
            <a:r>
              <a:rPr lang="en-US" sz="2800" b="1" dirty="0" err="1">
                <a:solidFill>
                  <a:srgbClr val="002060"/>
                </a:solidFill>
                <a:latin typeface="UTM Duepuntozero" panose="02040603050506020204" pitchFamily="18" charset="0"/>
              </a:rPr>
              <a:t>Lắng</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nghe</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quan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sát</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nhận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xét</a:t>
            </a:r>
            <a:endParaRPr lang="en-US" sz="2800" b="1" dirty="0">
              <a:solidFill>
                <a:srgbClr val="002060"/>
              </a:solidFill>
              <a:latin typeface="UTM Duepuntozero" panose="02040603050506020204" pitchFamily="18" charset="0"/>
            </a:endParaRPr>
          </a:p>
        </p:txBody>
      </p:sp>
      <p:sp>
        <p:nvSpPr>
          <p:cNvPr id="16" name="Rectangle: Rounded Corners 15">
            <a:extLst>
              <a:ext uri="{FF2B5EF4-FFF2-40B4-BE49-F238E27FC236}">
                <a16:creationId xmlns:a16="http://schemas.microsoft.com/office/drawing/2014/main" id="{F66F011D-8026-0581-A1D0-9ECCF40A6955}"/>
              </a:ext>
            </a:extLst>
          </p:cNvPr>
          <p:cNvSpPr/>
          <p:nvPr/>
        </p:nvSpPr>
        <p:spPr>
          <a:xfrm>
            <a:off x="711378" y="5207610"/>
            <a:ext cx="10769244" cy="1270201"/>
          </a:xfrm>
          <a:prstGeom prst="roundRect">
            <a:avLst/>
          </a:prstGeom>
          <a:solidFill>
            <a:srgbClr val="66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Một số sản phẩm sử dụng nấm men khi chế biến thực phẩm là bánh mì, rượu, bia, nước sốt chế biến các món ăn,...</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026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14:presetBounceEnd="71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71000">
                                          <p:cBhvr additive="base">
                                            <p:cTn id="28" dur="1000" fill="hold"/>
                                            <p:tgtEl>
                                              <p:spTgt spid="16"/>
                                            </p:tgtEl>
                                            <p:attrNameLst>
                                              <p:attrName>ppt_x</p:attrName>
                                            </p:attrNameLst>
                                          </p:cBhvr>
                                          <p:tavLst>
                                            <p:tav tm="0">
                                              <p:val>
                                                <p:strVal val="#ppt_x"/>
                                              </p:val>
                                            </p:tav>
                                            <p:tav tm="100000">
                                              <p:val>
                                                <p:strVal val="#ppt_x"/>
                                              </p:val>
                                            </p:tav>
                                          </p:tavLst>
                                        </p:anim>
                                        <p:anim calcmode="lin" valueType="num" p14:bounceEnd="71000">
                                          <p:cBhvr additive="base">
                                            <p:cTn id="29"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11" grpId="0"/>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ppt_x"/>
                                              </p:val>
                                            </p:tav>
                                            <p:tav tm="100000">
                                              <p:val>
                                                <p:strVal val="#ppt_x"/>
                                              </p:val>
                                            </p:tav>
                                          </p:tavLst>
                                        </p:anim>
                                        <p:anim calcmode="lin" valueType="num">
                                          <p:cBhvr additive="base">
                                            <p:cTn id="29"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1" grpId="0"/>
          <p:bldP spid="1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6533D50-8B8C-1A30-7C03-A3D34AE02F92}"/>
              </a:ext>
            </a:extLst>
          </p:cNvPr>
          <p:cNvSpPr txBox="1"/>
          <p:nvPr/>
        </p:nvSpPr>
        <p:spPr>
          <a:xfrm>
            <a:off x="3665013" y="1506787"/>
            <a:ext cx="5236534" cy="810994"/>
          </a:xfrm>
          <a:prstGeom prst="round2DiagRect">
            <a:avLst>
              <a:gd name="adj1" fmla="val 48364"/>
              <a:gd name="adj2" fmla="val 0"/>
            </a:avLst>
          </a:prstGeom>
          <a:solidFill>
            <a:srgbClr val="FFFF99"/>
          </a:solidFill>
        </p:spPr>
        <p:txBody>
          <a:bodyPr wrap="square" rtlCol="0">
            <a:spAutoFit/>
          </a:bodyPr>
          <a:lstStyle/>
          <a:p>
            <a:pPr indent="228600" algn="ctr"/>
            <a:r>
              <a:rPr lang="vi-VN" sz="3200" b="1" dirty="0">
                <a:latin typeface="Calibri" panose="020F0502020204030204" pitchFamily="34" charset="0"/>
                <a:ea typeface="Calibri" panose="020F0502020204030204" pitchFamily="34" charset="0"/>
                <a:cs typeface="Calibri" panose="020F0502020204030204" pitchFamily="34" charset="0"/>
              </a:rPr>
              <a:t>Nấm men có lợi ích gì?</a:t>
            </a:r>
          </a:p>
        </p:txBody>
      </p:sp>
      <p:grpSp>
        <p:nvGrpSpPr>
          <p:cNvPr id="8" name="Group 7">
            <a:extLst>
              <a:ext uri="{FF2B5EF4-FFF2-40B4-BE49-F238E27FC236}">
                <a16:creationId xmlns:a16="http://schemas.microsoft.com/office/drawing/2014/main" id="{E664CA45-9F67-6716-0E53-636DA269921A}"/>
              </a:ext>
            </a:extLst>
          </p:cNvPr>
          <p:cNvGrpSpPr/>
          <p:nvPr/>
        </p:nvGrpSpPr>
        <p:grpSpPr>
          <a:xfrm>
            <a:off x="1284474" y="2437782"/>
            <a:ext cx="4593848" cy="2679530"/>
            <a:chOff x="430523" y="2433450"/>
            <a:chExt cx="5015076" cy="3139634"/>
          </a:xfrm>
        </p:grpSpPr>
        <p:pic>
          <p:nvPicPr>
            <p:cNvPr id="4" name="Picture 3" descr="A close up of food&#10;&#10;Description automatically generated">
              <a:extLst>
                <a:ext uri="{FF2B5EF4-FFF2-40B4-BE49-F238E27FC236}">
                  <a16:creationId xmlns:a16="http://schemas.microsoft.com/office/drawing/2014/main" id="{0151B78B-E9CE-C2A6-70B3-6E9404FF767E}"/>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452370" y="2433450"/>
              <a:ext cx="4993229" cy="3110862"/>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0E4846AC-A07E-92F4-1361-4147502A864E}"/>
                </a:ext>
              </a:extLst>
            </p:cNvPr>
            <p:cNvSpPr/>
            <p:nvPr/>
          </p:nvSpPr>
          <p:spPr>
            <a:xfrm>
              <a:off x="430523" y="2493134"/>
              <a:ext cx="4993229" cy="3079950"/>
            </a:xfrm>
            <a:prstGeom prst="roundRect">
              <a:avLst>
                <a:gd name="adj" fmla="val 8907"/>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0F8A0D2-1B36-594C-E8D4-1909A0755999}"/>
              </a:ext>
            </a:extLst>
          </p:cNvPr>
          <p:cNvGrpSpPr/>
          <p:nvPr/>
        </p:nvGrpSpPr>
        <p:grpSpPr>
          <a:xfrm>
            <a:off x="6416046" y="2488719"/>
            <a:ext cx="4573836" cy="2692771"/>
            <a:chOff x="6074152" y="2421623"/>
            <a:chExt cx="4993229" cy="3155149"/>
          </a:xfrm>
        </p:grpSpPr>
        <p:pic>
          <p:nvPicPr>
            <p:cNvPr id="5" name="Picture 4" descr="A close up of food&#10;&#10;Description automatically generated">
              <a:extLst>
                <a:ext uri="{FF2B5EF4-FFF2-40B4-BE49-F238E27FC236}">
                  <a16:creationId xmlns:a16="http://schemas.microsoft.com/office/drawing/2014/main" id="{EBD52013-0105-DC66-FA74-85A6CE137DFB}"/>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6095999" y="2493134"/>
              <a:ext cx="4949537" cy="3083638"/>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E3A7EE57-05F0-F050-BC30-FFB26ED7D01E}"/>
                </a:ext>
              </a:extLst>
            </p:cNvPr>
            <p:cNvSpPr/>
            <p:nvPr/>
          </p:nvSpPr>
          <p:spPr>
            <a:xfrm>
              <a:off x="6074152" y="2421623"/>
              <a:ext cx="4993229" cy="3079950"/>
            </a:xfrm>
            <a:prstGeom prst="roundRect">
              <a:avLst>
                <a:gd name="adj" fmla="val 8907"/>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TextBox 1">
            <a:extLst>
              <a:ext uri="{FF2B5EF4-FFF2-40B4-BE49-F238E27FC236}">
                <a16:creationId xmlns:a16="http://schemas.microsoft.com/office/drawing/2014/main" id="{BCF78481-837C-D9DC-EDD5-9EE616544416}"/>
              </a:ext>
            </a:extLst>
          </p:cNvPr>
          <p:cNvSpPr txBox="1"/>
          <p:nvPr/>
        </p:nvSpPr>
        <p:spPr>
          <a:xfrm>
            <a:off x="2236377" y="436010"/>
            <a:ext cx="7900416" cy="769441"/>
          </a:xfrm>
          <a:prstGeom prst="rect">
            <a:avLst/>
          </a:prstGeom>
          <a:noFill/>
        </p:spPr>
        <p:txBody>
          <a:bodyPr wrap="square" rtlCol="0">
            <a:spAutoFit/>
          </a:bodyPr>
          <a:lstStyle/>
          <a:p>
            <a:pPr algn="ctr"/>
            <a:r>
              <a:rPr lang="vi-VN" sz="4400" dirty="0">
                <a:ln w="28575">
                  <a:solidFill>
                    <a:srgbClr val="002060"/>
                  </a:solidFill>
                </a:ln>
                <a:solidFill>
                  <a:srgbClr val="CCFF66"/>
                </a:solidFill>
                <a:latin typeface="iCiel Pony" panose="02000000000000000000" pitchFamily="2" charset="0"/>
              </a:rPr>
              <a:t>CÙNG NHAU CHIA SẺ</a:t>
            </a:r>
            <a:endParaRPr lang="en-US" sz="4400" dirty="0">
              <a:ln w="28575">
                <a:solidFill>
                  <a:srgbClr val="002060"/>
                </a:solidFill>
              </a:ln>
              <a:solidFill>
                <a:srgbClr val="CCFF66"/>
              </a:solidFill>
              <a:latin typeface="iCiel Pony" panose="02000000000000000000" pitchFamily="2" charset="0"/>
            </a:endParaRPr>
          </a:p>
        </p:txBody>
      </p:sp>
      <p:sp>
        <p:nvSpPr>
          <p:cNvPr id="11" name="TextBox 10">
            <a:extLst>
              <a:ext uri="{FF2B5EF4-FFF2-40B4-BE49-F238E27FC236}">
                <a16:creationId xmlns:a16="http://schemas.microsoft.com/office/drawing/2014/main" id="{1246A00F-03C4-F377-0EC1-373D9061037E}"/>
              </a:ext>
            </a:extLst>
          </p:cNvPr>
          <p:cNvSpPr txBox="1"/>
          <p:nvPr/>
        </p:nvSpPr>
        <p:spPr>
          <a:xfrm>
            <a:off x="2887683" y="959509"/>
            <a:ext cx="6595872" cy="523220"/>
          </a:xfrm>
          <a:prstGeom prst="rect">
            <a:avLst/>
          </a:prstGeom>
          <a:noFill/>
        </p:spPr>
        <p:txBody>
          <a:bodyPr wrap="square" rtlCol="0">
            <a:spAutoFit/>
          </a:bodyPr>
          <a:lstStyle/>
          <a:p>
            <a:pPr algn="ctr"/>
            <a:r>
              <a:rPr lang="en-US" sz="2800" b="1" dirty="0" err="1">
                <a:solidFill>
                  <a:srgbClr val="002060"/>
                </a:solidFill>
                <a:latin typeface="UTM Duepuntozero" panose="02040603050506020204" pitchFamily="18" charset="0"/>
              </a:rPr>
              <a:t>Lắng</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nghe</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quan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sát</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nhận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xét</a:t>
            </a:r>
            <a:endParaRPr lang="en-US" sz="2800" b="1" dirty="0">
              <a:solidFill>
                <a:srgbClr val="002060"/>
              </a:solidFill>
              <a:latin typeface="UTM Duepuntozero" panose="02040603050506020204" pitchFamily="18" charset="0"/>
            </a:endParaRPr>
          </a:p>
        </p:txBody>
      </p:sp>
      <p:sp>
        <p:nvSpPr>
          <p:cNvPr id="16" name="Rectangle: Rounded Corners 15">
            <a:extLst>
              <a:ext uri="{FF2B5EF4-FFF2-40B4-BE49-F238E27FC236}">
                <a16:creationId xmlns:a16="http://schemas.microsoft.com/office/drawing/2014/main" id="{F66F011D-8026-0581-A1D0-9ECCF40A6955}"/>
              </a:ext>
            </a:extLst>
          </p:cNvPr>
          <p:cNvSpPr/>
          <p:nvPr/>
        </p:nvSpPr>
        <p:spPr>
          <a:xfrm>
            <a:off x="711378" y="5207610"/>
            <a:ext cx="10769244" cy="1270201"/>
          </a:xfrm>
          <a:prstGeom prst="roundRect">
            <a:avLst/>
          </a:prstGeom>
          <a:solidFill>
            <a:srgbClr val="66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Lợi ích của nấm men là: Giúp lên men các thực phẩm, cung cấp nhiều thành phần dinh dưỡng quan trọng như đạm, axit amin, vi - ta - min B1, B2,... và các khoáng chất.</a:t>
            </a:r>
          </a:p>
        </p:txBody>
      </p:sp>
    </p:spTree>
    <p:extLst>
      <p:ext uri="{BB962C8B-B14F-4D97-AF65-F5344CB8AC3E}">
        <p14:creationId xmlns:p14="http://schemas.microsoft.com/office/powerpoint/2010/main" val="213412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14:presetBounceEnd="71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71000">
                                          <p:cBhvr additive="base">
                                            <p:cTn id="28" dur="1000" fill="hold"/>
                                            <p:tgtEl>
                                              <p:spTgt spid="16"/>
                                            </p:tgtEl>
                                            <p:attrNameLst>
                                              <p:attrName>ppt_x</p:attrName>
                                            </p:attrNameLst>
                                          </p:cBhvr>
                                          <p:tavLst>
                                            <p:tav tm="0">
                                              <p:val>
                                                <p:strVal val="#ppt_x"/>
                                              </p:val>
                                            </p:tav>
                                            <p:tav tm="100000">
                                              <p:val>
                                                <p:strVal val="#ppt_x"/>
                                              </p:val>
                                            </p:tav>
                                          </p:tavLst>
                                        </p:anim>
                                        <p:anim calcmode="lin" valueType="num" p14:bounceEnd="71000">
                                          <p:cBhvr additive="base">
                                            <p:cTn id="29"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11" grpId="0"/>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ppt_x"/>
                                              </p:val>
                                            </p:tav>
                                            <p:tav tm="100000">
                                              <p:val>
                                                <p:strVal val="#ppt_x"/>
                                              </p:val>
                                            </p:tav>
                                          </p:tavLst>
                                        </p:anim>
                                        <p:anim calcmode="lin" valueType="num">
                                          <p:cBhvr additive="base">
                                            <p:cTn id="29"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11" grpId="0"/>
          <p:bldP spid="1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DD2D63D-73B5-5FFF-B65F-A5BF12D48380}"/>
              </a:ext>
            </a:extLst>
          </p:cNvPr>
          <p:cNvSpPr/>
          <p:nvPr/>
        </p:nvSpPr>
        <p:spPr>
          <a:xfrm>
            <a:off x="569796" y="2130136"/>
            <a:ext cx="11203532" cy="3210686"/>
          </a:xfrm>
          <a:prstGeom prst="roundRect">
            <a:avLst/>
          </a:prstGeom>
          <a:solidFill>
            <a:srgbClr val="CCFF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Nấm men được dùng làm bánh mì, bánh bao, bánh ngọt, rượu, bia,... Nấm men có nhiều chất đạm, vi-ta-min B và các chất khoáng.</a:t>
            </a:r>
          </a:p>
        </p:txBody>
      </p:sp>
      <p:pic>
        <p:nvPicPr>
          <p:cNvPr id="28" name="Picture 27" descr="A group of mushrooms on a black background&#10;&#10;Description automatically generated">
            <a:extLst>
              <a:ext uri="{FF2B5EF4-FFF2-40B4-BE49-F238E27FC236}">
                <a16:creationId xmlns:a16="http://schemas.microsoft.com/office/drawing/2014/main" id="{152CC38B-393D-4ECC-B9D3-46008C8EB9B4}"/>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120429" y="5255494"/>
            <a:ext cx="3148179" cy="1382677"/>
          </a:xfrm>
          <a:prstGeom prst="rect">
            <a:avLst/>
          </a:prstGeom>
        </p:spPr>
      </p:pic>
      <p:pic>
        <p:nvPicPr>
          <p:cNvPr id="29" name="Picture 28" descr="A group of mushrooms on a black background&#10;&#10;Description automatically generated">
            <a:extLst>
              <a:ext uri="{FF2B5EF4-FFF2-40B4-BE49-F238E27FC236}">
                <a16:creationId xmlns:a16="http://schemas.microsoft.com/office/drawing/2014/main" id="{1250C67F-86B9-37B1-7C08-615AB2D322C0}"/>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3078375" y="5255493"/>
            <a:ext cx="3148179" cy="1382677"/>
          </a:xfrm>
          <a:prstGeom prst="rect">
            <a:avLst/>
          </a:prstGeom>
        </p:spPr>
      </p:pic>
      <p:pic>
        <p:nvPicPr>
          <p:cNvPr id="31" name="Picture 30" descr="A group of mushrooms on a black background&#10;&#10;Description automatically generated">
            <a:extLst>
              <a:ext uri="{FF2B5EF4-FFF2-40B4-BE49-F238E27FC236}">
                <a16:creationId xmlns:a16="http://schemas.microsoft.com/office/drawing/2014/main" id="{0F428A41-0D24-3608-3DAA-CF541387B48A}"/>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6032991" y="5247755"/>
            <a:ext cx="3148179" cy="1382677"/>
          </a:xfrm>
          <a:prstGeom prst="rect">
            <a:avLst/>
          </a:prstGeom>
        </p:spPr>
      </p:pic>
      <p:pic>
        <p:nvPicPr>
          <p:cNvPr id="39" name="Picture 38" descr="A group of mushrooms on a black background&#10;&#10;Description automatically generated">
            <a:extLst>
              <a:ext uri="{FF2B5EF4-FFF2-40B4-BE49-F238E27FC236}">
                <a16:creationId xmlns:a16="http://schemas.microsoft.com/office/drawing/2014/main" id="{D0170DC8-F711-7185-1C7A-3BB2B77B9F35}"/>
              </a:ext>
            </a:extLst>
          </p:cNvPr>
          <p:cNvPicPr>
            <a:picLocks noChangeAspect="1"/>
          </p:cNvPicPr>
          <p:nvPr/>
        </p:nvPicPr>
        <p:blipFill rotWithShape="1">
          <a:blip r:embed="rId4">
            <a:extLst>
              <a:ext uri="{28A0092B-C50C-407E-A947-70E740481C1C}">
                <a14:useLocalDpi xmlns:a14="http://schemas.microsoft.com/office/drawing/2010/main" val="0"/>
              </a:ext>
            </a:extLst>
          </a:blip>
          <a:srcRect t="56080"/>
          <a:stretch/>
        </p:blipFill>
        <p:spPr>
          <a:xfrm>
            <a:off x="8990937" y="5247754"/>
            <a:ext cx="3148179" cy="1382677"/>
          </a:xfrm>
          <a:prstGeom prst="rect">
            <a:avLst/>
          </a:prstGeom>
        </p:spPr>
      </p:pic>
      <p:grpSp>
        <p:nvGrpSpPr>
          <p:cNvPr id="7" name="Group 6">
            <a:extLst>
              <a:ext uri="{FF2B5EF4-FFF2-40B4-BE49-F238E27FC236}">
                <a16:creationId xmlns:a16="http://schemas.microsoft.com/office/drawing/2014/main" id="{7843A644-D250-9337-C05D-90D117C1EB47}"/>
              </a:ext>
            </a:extLst>
          </p:cNvPr>
          <p:cNvGrpSpPr/>
          <p:nvPr/>
        </p:nvGrpSpPr>
        <p:grpSpPr>
          <a:xfrm>
            <a:off x="2952807" y="352739"/>
            <a:ext cx="6547494" cy="1635204"/>
            <a:chOff x="3020986" y="-35004"/>
            <a:chExt cx="6547494" cy="1635204"/>
          </a:xfrm>
        </p:grpSpPr>
        <p:pic>
          <p:nvPicPr>
            <p:cNvPr id="8" name="Picture 7" descr="A group of mushrooms with leaves&#10;&#10;Description automatically generated">
              <a:extLst>
                <a:ext uri="{FF2B5EF4-FFF2-40B4-BE49-F238E27FC236}">
                  <a16:creationId xmlns:a16="http://schemas.microsoft.com/office/drawing/2014/main" id="{03461E80-70E1-554E-7C15-A19CC1CF5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003" y="120859"/>
              <a:ext cx="1323477" cy="1323477"/>
            </a:xfrm>
            <a:prstGeom prst="rect">
              <a:avLst/>
            </a:prstGeom>
          </p:spPr>
        </p:pic>
        <p:pic>
          <p:nvPicPr>
            <p:cNvPr id="9" name="Picture 8" descr="A group of mushrooms on a black background&#10;&#10;Description automatically generated">
              <a:extLst>
                <a:ext uri="{FF2B5EF4-FFF2-40B4-BE49-F238E27FC236}">
                  <a16:creationId xmlns:a16="http://schemas.microsoft.com/office/drawing/2014/main" id="{C9BD89D7-0B61-C96F-36C4-AAB9D8BB2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986" y="-35004"/>
              <a:ext cx="1635204" cy="1635204"/>
            </a:xfrm>
            <a:prstGeom prst="rect">
              <a:avLst/>
            </a:prstGeom>
          </p:spPr>
        </p:pic>
        <p:sp>
          <p:nvSpPr>
            <p:cNvPr id="10" name="TextBox 9">
              <a:extLst>
                <a:ext uri="{FF2B5EF4-FFF2-40B4-BE49-F238E27FC236}">
                  <a16:creationId xmlns:a16="http://schemas.microsoft.com/office/drawing/2014/main" id="{ED906246-9651-242A-65F4-93A2F4845452}"/>
                </a:ext>
              </a:extLst>
            </p:cNvPr>
            <p:cNvSpPr txBox="1"/>
            <p:nvPr/>
          </p:nvSpPr>
          <p:spPr>
            <a:xfrm>
              <a:off x="3678382" y="384464"/>
              <a:ext cx="5122718" cy="1107996"/>
            </a:xfrm>
            <a:prstGeom prst="rect">
              <a:avLst/>
            </a:prstGeom>
            <a:noFill/>
          </p:spPr>
          <p:txBody>
            <a:bodyPr wrap="square" rtlCol="0">
              <a:spAutoFit/>
            </a:bodyPr>
            <a:lstStyle/>
            <a:p>
              <a:pPr algn="r"/>
              <a:r>
                <a:rPr lang="vi-VN" sz="6600" dirty="0">
                  <a:ln w="19050">
                    <a:solidFill>
                      <a:srgbClr val="002060"/>
                    </a:solidFill>
                  </a:ln>
                  <a:solidFill>
                    <a:srgbClr val="FF66CC"/>
                  </a:solidFill>
                  <a:latin typeface="SVN-Gretoon" panose="02040603050506020204" pitchFamily="18" charset="0"/>
                </a:rPr>
                <a:t>Kết luận</a:t>
              </a:r>
              <a:endParaRPr lang="en-US" sz="6600" dirty="0">
                <a:ln w="19050">
                  <a:solidFill>
                    <a:srgbClr val="002060"/>
                  </a:solidFill>
                </a:ln>
                <a:solidFill>
                  <a:srgbClr val="FF66CC"/>
                </a:solidFill>
                <a:latin typeface="SVN-Gretoon" panose="02040603050506020204" pitchFamily="18" charset="0"/>
              </a:endParaRPr>
            </a:p>
          </p:txBody>
        </p:sp>
      </p:grpSp>
    </p:spTree>
    <p:extLst>
      <p:ext uri="{BB962C8B-B14F-4D97-AF65-F5344CB8AC3E}">
        <p14:creationId xmlns:p14="http://schemas.microsoft.com/office/powerpoint/2010/main" val="306588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tercolor of a river with a brown bear and a yellow and blue body of water&#10;&#10;Description automatically generated">
            <a:extLst>
              <a:ext uri="{FF2B5EF4-FFF2-40B4-BE49-F238E27FC236}">
                <a16:creationId xmlns:a16="http://schemas.microsoft.com/office/drawing/2014/main" id="{A875C14A-A77C-8810-89DB-4C363CB26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F85CE27D-60FA-59B5-AB3C-B3C4A1A30512}"/>
              </a:ext>
            </a:extLst>
          </p:cNvPr>
          <p:cNvGrpSpPr/>
          <p:nvPr/>
        </p:nvGrpSpPr>
        <p:grpSpPr>
          <a:xfrm>
            <a:off x="3273137" y="2226005"/>
            <a:ext cx="8146472" cy="2157888"/>
            <a:chOff x="2722418" y="270162"/>
            <a:chExt cx="8146472" cy="2157888"/>
          </a:xfrm>
        </p:grpSpPr>
        <p:sp>
          <p:nvSpPr>
            <p:cNvPr id="6" name="TextBox 5">
              <a:extLst>
                <a:ext uri="{FF2B5EF4-FFF2-40B4-BE49-F238E27FC236}">
                  <a16:creationId xmlns:a16="http://schemas.microsoft.com/office/drawing/2014/main" id="{AAE56412-6BFE-18F5-DB09-DB28C8F3A885}"/>
                </a:ext>
              </a:extLst>
            </p:cNvPr>
            <p:cNvSpPr txBox="1"/>
            <p:nvPr/>
          </p:nvSpPr>
          <p:spPr>
            <a:xfrm>
              <a:off x="2722418" y="270162"/>
              <a:ext cx="8146472" cy="2123658"/>
            </a:xfrm>
            <a:prstGeom prst="rect">
              <a:avLst/>
            </a:prstGeom>
            <a:noFill/>
          </p:spPr>
          <p:txBody>
            <a:bodyPr wrap="square" rtlCol="0">
              <a:spAutoFit/>
            </a:bodyPr>
            <a:lstStyle/>
            <a:p>
              <a:pPr algn="ctr"/>
              <a:r>
                <a:rPr lang="vi-VN" sz="6600" dirty="0">
                  <a:ln w="317500">
                    <a:solidFill>
                      <a:schemeClr val="bg1"/>
                    </a:solidFill>
                  </a:ln>
                  <a:effectLst>
                    <a:outerShdw blurRad="38100" dist="38100" dir="2700000" algn="tl">
                      <a:srgbClr val="000000">
                        <a:alpha val="43137"/>
                      </a:srgbClr>
                    </a:outerShdw>
                  </a:effectLst>
                  <a:latin typeface="MTD Summer Show" pitchFamily="50" charset="0"/>
                </a:rPr>
                <a:t>HOẠT ĐỘNG TIẾP NỐI SAU BÀI HỌC</a:t>
              </a:r>
              <a:endParaRPr lang="en-US" sz="6600" dirty="0">
                <a:ln w="317500">
                  <a:solidFill>
                    <a:schemeClr val="bg1"/>
                  </a:solidFill>
                </a:ln>
                <a:effectLst>
                  <a:outerShdw blurRad="38100" dist="38100" dir="2700000" algn="tl">
                    <a:srgbClr val="000000">
                      <a:alpha val="43137"/>
                    </a:srgbClr>
                  </a:outerShdw>
                </a:effectLst>
                <a:latin typeface="MTD Summer Show" pitchFamily="50" charset="0"/>
              </a:endParaRPr>
            </a:p>
          </p:txBody>
        </p:sp>
        <p:sp>
          <p:nvSpPr>
            <p:cNvPr id="7" name="TextBox 6">
              <a:extLst>
                <a:ext uri="{FF2B5EF4-FFF2-40B4-BE49-F238E27FC236}">
                  <a16:creationId xmlns:a16="http://schemas.microsoft.com/office/drawing/2014/main" id="{94955BA8-A27F-78A9-F372-2847227F5B0D}"/>
                </a:ext>
              </a:extLst>
            </p:cNvPr>
            <p:cNvSpPr txBox="1"/>
            <p:nvPr/>
          </p:nvSpPr>
          <p:spPr>
            <a:xfrm>
              <a:off x="2722418" y="304392"/>
              <a:ext cx="8146472" cy="2123658"/>
            </a:xfrm>
            <a:prstGeom prst="rect">
              <a:avLst/>
            </a:prstGeom>
            <a:noFill/>
            <a:ln>
              <a:noFill/>
            </a:ln>
          </p:spPr>
          <p:txBody>
            <a:bodyPr wrap="square" rtlCol="0">
              <a:spAutoFit/>
            </a:bodyPr>
            <a:lstStyle/>
            <a:p>
              <a:pPr algn="ctr"/>
              <a:r>
                <a:rPr lang="vi-VN" sz="6600" dirty="0">
                  <a:gradFill flip="none" rotWithShape="1">
                    <a:gsLst>
                      <a:gs pos="0">
                        <a:srgbClr val="E95C0D"/>
                      </a:gs>
                      <a:gs pos="42000">
                        <a:srgbClr val="FFFF00"/>
                      </a:gs>
                      <a:gs pos="65000">
                        <a:srgbClr val="BEFA80"/>
                      </a:gs>
                      <a:gs pos="83000">
                        <a:srgbClr val="2DF753"/>
                      </a:gs>
                    </a:gsLst>
                    <a:lin ang="5400000" scaled="1"/>
                    <a:tileRect/>
                  </a:gradFill>
                  <a:effectLst>
                    <a:outerShdw blurRad="38100" dist="38100" dir="2700000" algn="tl">
                      <a:srgbClr val="000000">
                        <a:alpha val="43137"/>
                      </a:srgbClr>
                    </a:outerShdw>
                  </a:effectLst>
                  <a:latin typeface="MTD Summer Show" pitchFamily="50" charset="0"/>
                </a:rPr>
                <a:t>HOẠT ĐỘNG TIẾP NỐI SAU BÀI HỌC</a:t>
              </a:r>
              <a:endParaRPr lang="en-US" sz="6600" dirty="0">
                <a:gradFill flip="none" rotWithShape="1">
                  <a:gsLst>
                    <a:gs pos="0">
                      <a:srgbClr val="E95C0D"/>
                    </a:gs>
                    <a:gs pos="42000">
                      <a:srgbClr val="FFFF00"/>
                    </a:gs>
                    <a:gs pos="65000">
                      <a:srgbClr val="BEFA80"/>
                    </a:gs>
                    <a:gs pos="83000">
                      <a:srgbClr val="2DF753"/>
                    </a:gs>
                  </a:gsLst>
                  <a:lin ang="5400000" scaled="1"/>
                  <a:tileRect/>
                </a:gradFill>
                <a:effectLst>
                  <a:outerShdw blurRad="38100" dist="38100" dir="2700000" algn="tl">
                    <a:srgbClr val="000000">
                      <a:alpha val="43137"/>
                    </a:srgbClr>
                  </a:outerShdw>
                </a:effectLst>
                <a:latin typeface="MTD Summer Show" pitchFamily="50" charset="0"/>
              </a:endParaRPr>
            </a:p>
          </p:txBody>
        </p:sp>
      </p:grpSp>
    </p:spTree>
    <p:extLst>
      <p:ext uri="{BB962C8B-B14F-4D97-AF65-F5344CB8AC3E}">
        <p14:creationId xmlns:p14="http://schemas.microsoft.com/office/powerpoint/2010/main" val="26485236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repeatCount="2000" fill="hold" nodeType="afterEffect">
                                  <p:stCondLst>
                                    <p:cond delay="0"/>
                                  </p:stCondLst>
                                  <p:childTnLst>
                                    <p:animRot by="120000">
                                      <p:cBhvr>
                                        <p:cTn id="13" dur="50" fill="hold">
                                          <p:stCondLst>
                                            <p:cond delay="0"/>
                                          </p:stCondLst>
                                        </p:cTn>
                                        <p:tgtEl>
                                          <p:spTgt spid="5"/>
                                        </p:tgtEl>
                                        <p:attrNameLst>
                                          <p:attrName>r</p:attrName>
                                        </p:attrNameLst>
                                      </p:cBhvr>
                                    </p:animRot>
                                    <p:animRot by="-240000">
                                      <p:cBhvr>
                                        <p:cTn id="14" dur="100" fill="hold">
                                          <p:stCondLst>
                                            <p:cond delay="100"/>
                                          </p:stCondLst>
                                        </p:cTn>
                                        <p:tgtEl>
                                          <p:spTgt spid="5"/>
                                        </p:tgtEl>
                                        <p:attrNameLst>
                                          <p:attrName>r</p:attrName>
                                        </p:attrNameLst>
                                      </p:cBhvr>
                                    </p:animRot>
                                    <p:animRot by="240000">
                                      <p:cBhvr>
                                        <p:cTn id="15" dur="100" fill="hold">
                                          <p:stCondLst>
                                            <p:cond delay="200"/>
                                          </p:stCondLst>
                                        </p:cTn>
                                        <p:tgtEl>
                                          <p:spTgt spid="5"/>
                                        </p:tgtEl>
                                        <p:attrNameLst>
                                          <p:attrName>r</p:attrName>
                                        </p:attrNameLst>
                                      </p:cBhvr>
                                    </p:animRot>
                                    <p:animRot by="-240000">
                                      <p:cBhvr>
                                        <p:cTn id="16" dur="100" fill="hold">
                                          <p:stCondLst>
                                            <p:cond delay="300"/>
                                          </p:stCondLst>
                                        </p:cTn>
                                        <p:tgtEl>
                                          <p:spTgt spid="5"/>
                                        </p:tgtEl>
                                        <p:attrNameLst>
                                          <p:attrName>r</p:attrName>
                                        </p:attrNameLst>
                                      </p:cBhvr>
                                    </p:animRot>
                                    <p:animRot by="120000">
                                      <p:cBhvr>
                                        <p:cTn id="17" dur="100" fill="hold">
                                          <p:stCondLst>
                                            <p:cond delay="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Nhóm 5">
            <a:extLst>
              <a:ext uri="{FF2B5EF4-FFF2-40B4-BE49-F238E27FC236}">
                <a16:creationId xmlns:a16="http://schemas.microsoft.com/office/drawing/2014/main" id="{58D79533-6A08-0896-64CA-70422B33830A}"/>
              </a:ext>
            </a:extLst>
          </p:cNvPr>
          <p:cNvGrpSpPr/>
          <p:nvPr/>
        </p:nvGrpSpPr>
        <p:grpSpPr>
          <a:xfrm>
            <a:off x="4239984" y="671004"/>
            <a:ext cx="3670828" cy="1052809"/>
            <a:chOff x="5105167" y="5642740"/>
            <a:chExt cx="2775412" cy="894180"/>
          </a:xfrm>
        </p:grpSpPr>
        <p:sp>
          <p:nvSpPr>
            <p:cNvPr id="10" name="Rectangle: Rounded Corners 1">
              <a:extLst>
                <a:ext uri="{FF2B5EF4-FFF2-40B4-BE49-F238E27FC236}">
                  <a16:creationId xmlns:a16="http://schemas.microsoft.com/office/drawing/2014/main" id="{6C5A9D8B-1CB8-AE6B-7E70-DC093CF60B30}"/>
                </a:ext>
              </a:extLst>
            </p:cNvPr>
            <p:cNvSpPr/>
            <p:nvPr/>
          </p:nvSpPr>
          <p:spPr>
            <a:xfrm>
              <a:off x="5105167" y="5642740"/>
              <a:ext cx="2765411" cy="894180"/>
            </a:xfrm>
            <a:prstGeom prst="roundRect">
              <a:avLst/>
            </a:prstGeom>
            <a:solidFill>
              <a:srgbClr val="F0F0F0"/>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11" name="TextBox 10">
              <a:extLst>
                <a:ext uri="{FF2B5EF4-FFF2-40B4-BE49-F238E27FC236}">
                  <a16:creationId xmlns:a16="http://schemas.microsoft.com/office/drawing/2014/main" id="{768BCE24-549B-FC99-F2A0-645FFAB61610}"/>
                </a:ext>
              </a:extLst>
            </p:cNvPr>
            <p:cNvSpPr txBox="1"/>
            <p:nvPr/>
          </p:nvSpPr>
          <p:spPr>
            <a:xfrm>
              <a:off x="5136319" y="5642740"/>
              <a:ext cx="2744260" cy="846946"/>
            </a:xfrm>
            <a:prstGeom prst="rect">
              <a:avLst/>
            </a:prstGeom>
            <a:noFill/>
          </p:spPr>
          <p:txBody>
            <a:bodyPr wrap="square" rtlCol="0">
              <a:spAutoFit/>
            </a:bodyPr>
            <a:lstStyle/>
            <a:p>
              <a:pPr algn="ctr">
                <a:lnSpc>
                  <a:spcPct val="130000"/>
                </a:lnSpc>
              </a:pPr>
              <a:r>
                <a:rPr lang="en-US" sz="4800" b="1" dirty="0" err="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Nhiệm</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 vụ</a:t>
              </a:r>
            </a:p>
          </p:txBody>
        </p:sp>
      </p:grpSp>
      <p:sp>
        <p:nvSpPr>
          <p:cNvPr id="12" name="Hình chữ nhật: Góc Tròn 9">
            <a:extLst>
              <a:ext uri="{FF2B5EF4-FFF2-40B4-BE49-F238E27FC236}">
                <a16:creationId xmlns:a16="http://schemas.microsoft.com/office/drawing/2014/main" id="{A851E625-7A51-D17B-F17D-DBC7F04A2B58}"/>
              </a:ext>
            </a:extLst>
          </p:cNvPr>
          <p:cNvSpPr/>
          <p:nvPr/>
        </p:nvSpPr>
        <p:spPr>
          <a:xfrm>
            <a:off x="211488" y="2477944"/>
            <a:ext cx="11714592" cy="2831810"/>
          </a:xfrm>
          <a:custGeom>
            <a:avLst/>
            <a:gdLst>
              <a:gd name="connsiteX0" fmla="*/ 0 w 11714592"/>
              <a:gd name="connsiteY0" fmla="*/ 471978 h 2831810"/>
              <a:gd name="connsiteX1" fmla="*/ 471978 w 11714592"/>
              <a:gd name="connsiteY1" fmla="*/ 0 h 2831810"/>
              <a:gd name="connsiteX2" fmla="*/ 11242614 w 11714592"/>
              <a:gd name="connsiteY2" fmla="*/ 0 h 2831810"/>
              <a:gd name="connsiteX3" fmla="*/ 11714592 w 11714592"/>
              <a:gd name="connsiteY3" fmla="*/ 471978 h 2831810"/>
              <a:gd name="connsiteX4" fmla="*/ 11714592 w 11714592"/>
              <a:gd name="connsiteY4" fmla="*/ 2359832 h 2831810"/>
              <a:gd name="connsiteX5" fmla="*/ 11242614 w 11714592"/>
              <a:gd name="connsiteY5" fmla="*/ 2831810 h 2831810"/>
              <a:gd name="connsiteX6" fmla="*/ 471978 w 11714592"/>
              <a:gd name="connsiteY6" fmla="*/ 2831810 h 2831810"/>
              <a:gd name="connsiteX7" fmla="*/ 0 w 11714592"/>
              <a:gd name="connsiteY7" fmla="*/ 2359832 h 2831810"/>
              <a:gd name="connsiteX8" fmla="*/ 0 w 11714592"/>
              <a:gd name="connsiteY8" fmla="*/ 471978 h 283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4592" h="2831810" fill="none" extrusionOk="0">
                <a:moveTo>
                  <a:pt x="0" y="471978"/>
                </a:moveTo>
                <a:cubicBezTo>
                  <a:pt x="-44434" y="214075"/>
                  <a:pt x="206230" y="28860"/>
                  <a:pt x="471978" y="0"/>
                </a:cubicBezTo>
                <a:cubicBezTo>
                  <a:pt x="2804430" y="77600"/>
                  <a:pt x="7207287" y="-27269"/>
                  <a:pt x="11242614" y="0"/>
                </a:cubicBezTo>
                <a:cubicBezTo>
                  <a:pt x="11525810" y="-29721"/>
                  <a:pt x="11759162" y="224433"/>
                  <a:pt x="11714592" y="471978"/>
                </a:cubicBezTo>
                <a:cubicBezTo>
                  <a:pt x="11852156" y="1131837"/>
                  <a:pt x="11698555" y="1833041"/>
                  <a:pt x="11714592" y="2359832"/>
                </a:cubicBezTo>
                <a:cubicBezTo>
                  <a:pt x="11707103" y="2617568"/>
                  <a:pt x="11478164" y="2842887"/>
                  <a:pt x="11242614" y="2831810"/>
                </a:cubicBezTo>
                <a:cubicBezTo>
                  <a:pt x="6468529" y="2880987"/>
                  <a:pt x="4657411" y="2709108"/>
                  <a:pt x="471978" y="2831810"/>
                </a:cubicBezTo>
                <a:cubicBezTo>
                  <a:pt x="206811" y="2866381"/>
                  <a:pt x="-6608" y="2626187"/>
                  <a:pt x="0" y="2359832"/>
                </a:cubicBezTo>
                <a:cubicBezTo>
                  <a:pt x="-69349" y="1591833"/>
                  <a:pt x="94183" y="861410"/>
                  <a:pt x="0" y="471978"/>
                </a:cubicBezTo>
                <a:close/>
              </a:path>
              <a:path w="11714592" h="2831810" stroke="0" extrusionOk="0">
                <a:moveTo>
                  <a:pt x="0" y="471978"/>
                </a:moveTo>
                <a:cubicBezTo>
                  <a:pt x="18505" y="209197"/>
                  <a:pt x="249467" y="-2546"/>
                  <a:pt x="471978" y="0"/>
                </a:cubicBezTo>
                <a:cubicBezTo>
                  <a:pt x="3216945" y="-129276"/>
                  <a:pt x="10016383" y="-77778"/>
                  <a:pt x="11242614" y="0"/>
                </a:cubicBezTo>
                <a:cubicBezTo>
                  <a:pt x="11500778" y="-7977"/>
                  <a:pt x="11712759" y="221883"/>
                  <a:pt x="11714592" y="471978"/>
                </a:cubicBezTo>
                <a:cubicBezTo>
                  <a:pt x="11583366" y="1159529"/>
                  <a:pt x="11625114" y="1912175"/>
                  <a:pt x="11714592" y="2359832"/>
                </a:cubicBezTo>
                <a:cubicBezTo>
                  <a:pt x="11730240" y="2653499"/>
                  <a:pt x="11459241" y="2846777"/>
                  <a:pt x="11242614" y="2831810"/>
                </a:cubicBezTo>
                <a:cubicBezTo>
                  <a:pt x="8271595" y="2876030"/>
                  <a:pt x="2516730" y="2802428"/>
                  <a:pt x="471978" y="2831810"/>
                </a:cubicBezTo>
                <a:cubicBezTo>
                  <a:pt x="199204" y="2785287"/>
                  <a:pt x="-3146" y="2619771"/>
                  <a:pt x="0" y="2359832"/>
                </a:cubicBezTo>
                <a:cubicBezTo>
                  <a:pt x="-84093" y="2054221"/>
                  <a:pt x="154561" y="888854"/>
                  <a:pt x="0" y="471978"/>
                </a:cubicBezTo>
                <a:close/>
              </a:path>
            </a:pathLst>
          </a:custGeom>
          <a:solidFill>
            <a:schemeClr val="lt1"/>
          </a:solidFill>
          <a:ln w="76200">
            <a:solidFill>
              <a:srgbClr val="66FFF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libri" panose="020F0502020204030204" pitchFamily="34" charset="0"/>
                <a:ea typeface="Calibri" panose="020F0502020204030204" pitchFamily="34" charset="0"/>
                <a:cs typeface="Calibri" panose="020F0502020204030204" pitchFamily="34" charset="0"/>
              </a:rPr>
              <a:t>Cả lớp chia thành các nhóm 4, mỗi nhóm về nhà chuẩn bị nguyên liệu, dụng cụ trong mục “Tìm hiểu tác dụng của nấm men với bột mì: (SGK, trang 79) để chuẩn bị cho tiết học mới.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28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BA91C89-46F7-7CA8-49A1-CF084CAFAA8A}"/>
              </a:ext>
            </a:extLst>
          </p:cNvPr>
          <p:cNvGrpSpPr/>
          <p:nvPr/>
        </p:nvGrpSpPr>
        <p:grpSpPr>
          <a:xfrm>
            <a:off x="109971" y="442310"/>
            <a:ext cx="11950572" cy="1840890"/>
            <a:chOff x="-311728" y="170328"/>
            <a:chExt cx="12815455" cy="1840890"/>
          </a:xfrm>
        </p:grpSpPr>
        <p:sp>
          <p:nvSpPr>
            <p:cNvPr id="5" name="TextBox 10">
              <a:extLst>
                <a:ext uri="{FF2B5EF4-FFF2-40B4-BE49-F238E27FC236}">
                  <a16:creationId xmlns:a16="http://schemas.microsoft.com/office/drawing/2014/main" id="{3AE61393-7C52-B6C5-1FF3-A90BF90A9ABD}"/>
                </a:ext>
              </a:extLst>
            </p:cNvPr>
            <p:cNvSpPr txBox="1"/>
            <p:nvPr/>
          </p:nvSpPr>
          <p:spPr>
            <a:xfrm>
              <a:off x="-311728" y="170329"/>
              <a:ext cx="12815455" cy="1840889"/>
            </a:xfrm>
            <a:prstGeom prst="rect">
              <a:avLst/>
            </a:prstGeom>
            <a:noFill/>
          </p:spPr>
          <p:txBody>
            <a:bodyPr wrap="square" rtlCol="0">
              <a:spAutoFit/>
            </a:bodyPr>
            <a:lstStyle/>
            <a:p>
              <a:pPr algn="ctr">
                <a:lnSpc>
                  <a:spcPct val="130000"/>
                </a:lnSpc>
              </a:pPr>
              <a:r>
                <a:rPr lang="en-US" sz="4500" b="1" dirty="0">
                  <a:ln w="190500">
                    <a:solidFill>
                      <a:schemeClr val="bg1"/>
                    </a:solidFill>
                    <a:prstDash val="solid"/>
                  </a:ln>
                  <a:solidFill>
                    <a:schemeClr val="accent2">
                      <a:lumMod val="40000"/>
                      <a:lumOff val="60000"/>
                    </a:schemeClr>
                  </a:solidFill>
                  <a:effectLst>
                    <a:outerShdw blurRad="38100" dist="38100" dir="2700000" algn="tl">
                      <a:srgbClr val="000000">
                        <a:alpha val="43137"/>
                      </a:srgbClr>
                    </a:outerShdw>
                  </a:effectLst>
                  <a:latin typeface="SVN-ARCO Typography" panose="020B0603050302020204" pitchFamily="34" charset="2"/>
                </a:rPr>
                <a:t>CÁC BẠN ĐÁNH GIÁ TIẾT HỌC </a:t>
              </a:r>
              <a:r>
                <a:rPr lang="vi-VN" sz="4500" b="1" dirty="0">
                  <a:ln w="190500">
                    <a:solidFill>
                      <a:schemeClr val="bg1"/>
                    </a:solidFill>
                    <a:prstDash val="solid"/>
                  </a:ln>
                  <a:solidFill>
                    <a:schemeClr val="accent2">
                      <a:lumMod val="40000"/>
                      <a:lumOff val="60000"/>
                    </a:schemeClr>
                  </a:solidFill>
                  <a:effectLst>
                    <a:outerShdw blurRad="38100" dist="38100" dir="2700000" algn="tl">
                      <a:srgbClr val="000000">
                        <a:alpha val="43137"/>
                      </a:srgbClr>
                    </a:outerShdw>
                  </a:effectLst>
                  <a:latin typeface="SVN-ARCO Typography" panose="020B0603050302020204" pitchFamily="34" charset="2"/>
                </a:rPr>
                <a:t>Của </a:t>
              </a:r>
              <a:r>
                <a:rPr lang="en-US" sz="4500" b="1" dirty="0">
                  <a:ln w="190500">
                    <a:solidFill>
                      <a:schemeClr val="bg1"/>
                    </a:solidFill>
                    <a:prstDash val="solid"/>
                  </a:ln>
                  <a:solidFill>
                    <a:schemeClr val="accent2">
                      <a:lumMod val="40000"/>
                      <a:lumOff val="60000"/>
                    </a:schemeClr>
                  </a:solidFill>
                  <a:effectLst>
                    <a:outerShdw blurRad="38100" dist="38100" dir="2700000" algn="tl">
                      <a:srgbClr val="000000">
                        <a:alpha val="43137"/>
                      </a:srgbClr>
                    </a:outerShdw>
                  </a:effectLst>
                  <a:latin typeface="SVN-ARCO Typography" panose="020B0603050302020204" pitchFamily="34" charset="2"/>
                </a:rPr>
                <a:t>CHÚNG TA NHƯ THẾ NÀO?</a:t>
              </a:r>
            </a:p>
          </p:txBody>
        </p:sp>
        <p:sp>
          <p:nvSpPr>
            <p:cNvPr id="6" name="TextBox 10">
              <a:extLst>
                <a:ext uri="{FF2B5EF4-FFF2-40B4-BE49-F238E27FC236}">
                  <a16:creationId xmlns:a16="http://schemas.microsoft.com/office/drawing/2014/main" id="{410F643B-3E7A-5120-1CF8-322FA8E17B17}"/>
                </a:ext>
              </a:extLst>
            </p:cNvPr>
            <p:cNvSpPr txBox="1"/>
            <p:nvPr/>
          </p:nvSpPr>
          <p:spPr>
            <a:xfrm>
              <a:off x="-311728" y="170328"/>
              <a:ext cx="12815455" cy="1840889"/>
            </a:xfrm>
            <a:prstGeom prst="rect">
              <a:avLst/>
            </a:prstGeom>
            <a:noFill/>
          </p:spPr>
          <p:txBody>
            <a:bodyPr wrap="square" rtlCol="0">
              <a:spAutoFit/>
            </a:bodyPr>
            <a:lstStyle/>
            <a:p>
              <a:pPr algn="ctr">
                <a:lnSpc>
                  <a:spcPct val="130000"/>
                </a:lnSpc>
              </a:pP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C</a:t>
              </a:r>
              <a:r>
                <a:rPr lang="en-US" sz="4500" b="1" dirty="0">
                  <a:ln w="28575">
                    <a:solidFill>
                      <a:srgbClr val="002060"/>
                    </a:solidFill>
                    <a:prstDash val="solid"/>
                  </a:ln>
                  <a:solidFill>
                    <a:srgbClr val="C3E3FD"/>
                  </a:solidFill>
                  <a:effectLst>
                    <a:outerShdw blurRad="12700" dist="38100" dir="2700000" algn="tl" rotWithShape="0">
                      <a:schemeClr val="accent5">
                        <a:lumMod val="60000"/>
                        <a:lumOff val="40000"/>
                      </a:schemeClr>
                    </a:outerShdw>
                  </a:effectLst>
                  <a:latin typeface="SVN-ARCO Typography" panose="020B0603050302020204" pitchFamily="34" charset="2"/>
                </a:rPr>
                <a:t>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ARCO Typography" panose="020B0603050302020204" pitchFamily="34" charset="2"/>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SVN-ARCO Typography" panose="020B0603050302020204" pitchFamily="34" charset="2"/>
                </a:rPr>
                <a:t>B</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ARCO Typography" panose="020B0603050302020204" pitchFamily="34" charset="2"/>
                </a:rPr>
                <a:t>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500" b="1" dirty="0">
                  <a:ln w="28575">
                    <a:solidFill>
                      <a:srgbClr val="002060"/>
                    </a:solidFill>
                    <a:prstDash val="solid"/>
                  </a:ln>
                  <a:solidFill>
                    <a:srgbClr val="FF85FF"/>
                  </a:solidFill>
                  <a:effectLst>
                    <a:outerShdw blurRad="12700" dist="38100" dir="2700000" algn="tl" rotWithShape="0">
                      <a:schemeClr val="accent5">
                        <a:lumMod val="60000"/>
                        <a:lumOff val="40000"/>
                      </a:schemeClr>
                    </a:outerShdw>
                  </a:effectLst>
                  <a:latin typeface="SVN-ARCO Typography" panose="020B0603050302020204" pitchFamily="34" charset="2"/>
                </a:rPr>
                <a:t>Đ</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SVN-ARCO Typography" panose="020B0603050302020204" pitchFamily="34" charset="2"/>
                </a:rPr>
                <a:t>Á</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H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ARCO Typography" panose="020B0603050302020204" pitchFamily="34" charset="2"/>
                </a:rPr>
                <a:t>G</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ARCO Typography" panose="020B0603050302020204" pitchFamily="34" charset="2"/>
                </a:rPr>
                <a:t>Á</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T</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ARCO Typography" panose="020B0603050302020204" pitchFamily="34" charset="2"/>
                </a:rPr>
                <a:t>Ế</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ARCO Typography" panose="020B0603050302020204" pitchFamily="34" charset="2"/>
                </a:rPr>
                <a:t>Ọ</a:t>
              </a:r>
              <a:r>
                <a:rPr lang="en-US" sz="45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500" b="1" dirty="0">
                  <a:ln w="28575">
                    <a:solidFill>
                      <a:srgbClr val="002060"/>
                    </a:solidFill>
                    <a:prstDash val="solid"/>
                  </a:ln>
                  <a:solidFill>
                    <a:schemeClr val="accent1">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ARCO Typography" panose="020B0603050302020204" pitchFamily="34" charset="2"/>
                </a:rPr>
                <a:t>Ủ</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ARCO Typography" panose="020B0603050302020204" pitchFamily="34" charset="2"/>
                </a:rPr>
                <a:t>A</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ARCO Typography" panose="020B0603050302020204" pitchFamily="34" charset="2"/>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ARCO Typography" panose="020B0603050302020204" pitchFamily="34" charset="2"/>
                </a:rPr>
                <a:t>Ú</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ARCO Typography" panose="020B0603050302020204" pitchFamily="34" charset="2"/>
                </a:rPr>
                <a:t>G</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T</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ARCO Typography" panose="020B0603050302020204" pitchFamily="34" charset="2"/>
                </a:rPr>
                <a:t>A</a:t>
              </a:r>
              <a:r>
                <a:rPr lang="vi-VN"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ARCO Typography" panose="020B0603050302020204" pitchFamily="34" charset="2"/>
                </a:rPr>
                <a:t>Ư</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T</a:t>
              </a: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ARCO Typography" panose="020B0603050302020204" pitchFamily="34" charset="2"/>
                </a:rPr>
                <a:t>Ế</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ARCO Typography" panose="020B0603050302020204" pitchFamily="34" charset="2"/>
                </a:rPr>
                <a:t>À</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O</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ARCO Typography" panose="020B0603050302020204" pitchFamily="34" charset="2"/>
                </a:rPr>
                <a:t>?</a:t>
              </a:r>
            </a:p>
          </p:txBody>
        </p:sp>
      </p:grpSp>
      <p:grpSp>
        <p:nvGrpSpPr>
          <p:cNvPr id="7" name="Group 6">
            <a:extLst>
              <a:ext uri="{FF2B5EF4-FFF2-40B4-BE49-F238E27FC236}">
                <a16:creationId xmlns:a16="http://schemas.microsoft.com/office/drawing/2014/main" id="{B90C6C4B-A6C7-8778-5952-8F4A9D62A057}"/>
              </a:ext>
            </a:extLst>
          </p:cNvPr>
          <p:cNvGrpSpPr/>
          <p:nvPr/>
        </p:nvGrpSpPr>
        <p:grpSpPr>
          <a:xfrm>
            <a:off x="-326289" y="1353044"/>
            <a:ext cx="6646497" cy="6890142"/>
            <a:chOff x="-1018981" y="590578"/>
            <a:chExt cx="6646497" cy="6890142"/>
          </a:xfrm>
        </p:grpSpPr>
        <p:pic>
          <p:nvPicPr>
            <p:cNvPr id="8" name="Picture 7">
              <a:extLst>
                <a:ext uri="{FF2B5EF4-FFF2-40B4-BE49-F238E27FC236}">
                  <a16:creationId xmlns:a16="http://schemas.microsoft.com/office/drawing/2014/main" id="{11948DC0-E5D9-D88A-016B-1C7D66379A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9" name="Group 8">
              <a:extLst>
                <a:ext uri="{FF2B5EF4-FFF2-40B4-BE49-F238E27FC236}">
                  <a16:creationId xmlns:a16="http://schemas.microsoft.com/office/drawing/2014/main" id="{A90E6DC8-F35A-298C-94BC-D227938C0C5E}"/>
                </a:ext>
              </a:extLst>
            </p:cNvPr>
            <p:cNvGrpSpPr/>
            <p:nvPr/>
          </p:nvGrpSpPr>
          <p:grpSpPr>
            <a:xfrm>
              <a:off x="991192" y="4555727"/>
              <a:ext cx="3540850" cy="1109404"/>
              <a:chOff x="43728" y="-837090"/>
              <a:chExt cx="6335193" cy="1109404"/>
            </a:xfrm>
          </p:grpSpPr>
          <p:sp>
            <p:nvSpPr>
              <p:cNvPr id="13" name="Rectangle: Rounded Corners 5">
                <a:extLst>
                  <a:ext uri="{FF2B5EF4-FFF2-40B4-BE49-F238E27FC236}">
                    <a16:creationId xmlns:a16="http://schemas.microsoft.com/office/drawing/2014/main" id="{5F11A7B2-EDFE-7607-F5A4-9D6A4532286F}"/>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TextBox 47">
                <a:extLst>
                  <a:ext uri="{FF2B5EF4-FFF2-40B4-BE49-F238E27FC236}">
                    <a16:creationId xmlns:a16="http://schemas.microsoft.com/office/drawing/2014/main" id="{6752FB94-2D71-B897-2CC4-9982131C66F9}"/>
                  </a:ext>
                </a:extLst>
              </p:cNvPr>
              <p:cNvSpPr txBox="1"/>
              <p:nvPr/>
            </p:nvSpPr>
            <p:spPr>
              <a:xfrm>
                <a:off x="132959" y="-837090"/>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rất</a:t>
                </a:r>
                <a:r>
                  <a:rPr lang="en-US" sz="5500" b="1" dirty="0">
                    <a:solidFill>
                      <a:srgbClr val="385723"/>
                    </a:solidFill>
                    <a:latin typeface="UTM Avo" panose="02040603050506020204" pitchFamily="18" charset="0"/>
                  </a:rPr>
                  <a:t> </a:t>
                </a: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0138F7A3-5E59-AA3F-F23E-F0BC23CA3F68}"/>
              </a:ext>
            </a:extLst>
          </p:cNvPr>
          <p:cNvGrpSpPr/>
          <p:nvPr/>
        </p:nvGrpSpPr>
        <p:grpSpPr>
          <a:xfrm>
            <a:off x="6921891" y="659404"/>
            <a:ext cx="4807132" cy="5884519"/>
            <a:chOff x="6963358" y="-98895"/>
            <a:chExt cx="4807132" cy="5884519"/>
          </a:xfrm>
        </p:grpSpPr>
        <p:pic>
          <p:nvPicPr>
            <p:cNvPr id="16" name="Picture 15">
              <a:extLst>
                <a:ext uri="{FF2B5EF4-FFF2-40B4-BE49-F238E27FC236}">
                  <a16:creationId xmlns:a16="http://schemas.microsoft.com/office/drawing/2014/main" id="{6430C9E7-D7D4-2F1C-90E3-434C3E07CEFD}"/>
                </a:ext>
              </a:extLst>
            </p:cNvPr>
            <p:cNvPicPr>
              <a:picLocks noChangeAspect="1"/>
            </p:cNvPicPr>
            <p:nvPr/>
          </p:nvPicPr>
          <p:blipFill rotWithShape="1">
            <a:blip r:embed="rId5">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17" name="Group 16">
              <a:extLst>
                <a:ext uri="{FF2B5EF4-FFF2-40B4-BE49-F238E27FC236}">
                  <a16:creationId xmlns:a16="http://schemas.microsoft.com/office/drawing/2014/main" id="{9B907983-9174-CD93-A99B-734303966376}"/>
                </a:ext>
              </a:extLst>
            </p:cNvPr>
            <p:cNvGrpSpPr/>
            <p:nvPr/>
          </p:nvGrpSpPr>
          <p:grpSpPr>
            <a:xfrm>
              <a:off x="7793195" y="4608110"/>
              <a:ext cx="3540850" cy="1109404"/>
              <a:chOff x="1447360" y="-784707"/>
              <a:chExt cx="6335194" cy="1109404"/>
            </a:xfrm>
          </p:grpSpPr>
          <p:sp>
            <p:nvSpPr>
              <p:cNvPr id="18" name="Rectangle: Rounded Corners 5">
                <a:extLst>
                  <a:ext uri="{FF2B5EF4-FFF2-40B4-BE49-F238E27FC236}">
                    <a16:creationId xmlns:a16="http://schemas.microsoft.com/office/drawing/2014/main" id="{8644C7AA-A772-0E95-CA1C-CFB390281A2B}"/>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19" name="TextBox 47">
                <a:extLst>
                  <a:ext uri="{FF2B5EF4-FFF2-40B4-BE49-F238E27FC236}">
                    <a16:creationId xmlns:a16="http://schemas.microsoft.com/office/drawing/2014/main" id="{19974E44-A054-C60C-7917-DBB4DD4232EE}"/>
                  </a:ext>
                </a:extLst>
              </p:cNvPr>
              <p:cNvSpPr txBox="1"/>
              <p:nvPr/>
            </p:nvSpPr>
            <p:spPr>
              <a:xfrm>
                <a:off x="1536592" y="-784707"/>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spTree>
    <p:extLst>
      <p:ext uri="{BB962C8B-B14F-4D97-AF65-F5344CB8AC3E}">
        <p14:creationId xmlns:p14="http://schemas.microsoft.com/office/powerpoint/2010/main" val="1254716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41A28-C5E2-0D69-D396-E36BCEED70C4}"/>
              </a:ext>
            </a:extLst>
          </p:cNvPr>
          <p:cNvPicPr>
            <a:picLocks noChangeAspect="1"/>
          </p:cNvPicPr>
          <p:nvPr/>
        </p:nvPicPr>
        <p:blipFill rotWithShape="1">
          <a:blip r:embed="rId2"/>
          <a:srcRect t="26954" b="275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6C0300AB-342B-97E6-676B-010ED9B0C3AF}"/>
              </a:ext>
            </a:extLst>
          </p:cNvPr>
          <p:cNvGrpSpPr/>
          <p:nvPr/>
        </p:nvGrpSpPr>
        <p:grpSpPr>
          <a:xfrm>
            <a:off x="4803648" y="702913"/>
            <a:ext cx="7388352" cy="2314420"/>
            <a:chOff x="5108448" y="4645152"/>
            <a:chExt cx="7388352" cy="2314420"/>
          </a:xfrm>
        </p:grpSpPr>
        <p:sp>
          <p:nvSpPr>
            <p:cNvPr id="15" name="TextBox 14">
              <a:extLst>
                <a:ext uri="{FF2B5EF4-FFF2-40B4-BE49-F238E27FC236}">
                  <a16:creationId xmlns:a16="http://schemas.microsoft.com/office/drawing/2014/main" id="{53B52D37-071A-DD31-A1CA-CC1DC86967E5}"/>
                </a:ext>
              </a:extLst>
            </p:cNvPr>
            <p:cNvSpPr txBox="1"/>
            <p:nvPr/>
          </p:nvSpPr>
          <p:spPr>
            <a:xfrm>
              <a:off x="5108448" y="4645152"/>
              <a:ext cx="7388352" cy="2308324"/>
            </a:xfrm>
            <a:prstGeom prst="rect">
              <a:avLst/>
            </a:prstGeom>
            <a:noFill/>
          </p:spPr>
          <p:txBody>
            <a:bodyPr wrap="square" rtlCol="0">
              <a:spAutoFit/>
            </a:bodyPr>
            <a:lstStyle/>
            <a:p>
              <a:pPr algn="ctr"/>
              <a:r>
                <a:rPr lang="vi-VN" sz="7200" dirty="0">
                  <a:ln w="317500">
                    <a:solidFill>
                      <a:srgbClr val="FF9999"/>
                    </a:solidFill>
                  </a:ln>
                  <a:solidFill>
                    <a:srgbClr val="FF9999"/>
                  </a:solidFill>
                  <a:latin typeface="SVN-ARCO Typography" panose="020B0603050302020204" pitchFamily="34" charset="2"/>
                </a:rPr>
                <a:t>T</a:t>
              </a:r>
              <a:r>
                <a:rPr lang="vi-VN" sz="7200" dirty="0">
                  <a:ln w="317500">
                    <a:solidFill>
                      <a:srgbClr val="CC66FF"/>
                    </a:solidFill>
                  </a:ln>
                  <a:latin typeface="SVN-ARCO Typography" panose="020B0603050302020204" pitchFamily="34" charset="2"/>
                </a:rPr>
                <a:t>ạ</a:t>
              </a:r>
              <a:r>
                <a:rPr lang="vi-VN" sz="7200" dirty="0">
                  <a:ln w="317500">
                    <a:solidFill>
                      <a:srgbClr val="00FFFF"/>
                    </a:solidFill>
                  </a:ln>
                  <a:latin typeface="SVN-ARCO Typography" panose="020B0603050302020204" pitchFamily="34" charset="2"/>
                </a:rPr>
                <a:t>m</a:t>
              </a:r>
              <a:r>
                <a:rPr lang="vi-VN" sz="7200" dirty="0">
                  <a:ln w="317500">
                    <a:solidFill>
                      <a:schemeClr val="tx1"/>
                    </a:solidFill>
                  </a:ln>
                  <a:latin typeface="SVN-ARCO Typography" panose="020B0603050302020204" pitchFamily="34" charset="2"/>
                </a:rPr>
                <a:t> </a:t>
              </a:r>
              <a:r>
                <a:rPr lang="vi-VN" sz="7200" dirty="0">
                  <a:ln w="317500">
                    <a:solidFill>
                      <a:srgbClr val="CCFF99"/>
                    </a:solidFill>
                  </a:ln>
                  <a:latin typeface="SVN-ARCO Typography" panose="020B0603050302020204" pitchFamily="34" charset="2"/>
                </a:rPr>
                <a:t>b</a:t>
              </a:r>
              <a:r>
                <a:rPr lang="vi-VN" sz="7200" dirty="0">
                  <a:ln w="317500">
                    <a:solidFill>
                      <a:srgbClr val="FFCC66"/>
                    </a:solidFill>
                  </a:ln>
                  <a:latin typeface="SVN-ARCO Typography" panose="020B0603050302020204" pitchFamily="34" charset="2"/>
                </a:rPr>
                <a:t>i</a:t>
              </a:r>
              <a:r>
                <a:rPr lang="vi-VN" sz="7200" dirty="0">
                  <a:ln w="317500">
                    <a:solidFill>
                      <a:srgbClr val="FFCCCC"/>
                    </a:solidFill>
                  </a:ln>
                  <a:latin typeface="SVN-ARCO Typography" panose="020B0603050302020204" pitchFamily="34" charset="2"/>
                </a:rPr>
                <a:t>ệ</a:t>
              </a:r>
              <a:r>
                <a:rPr lang="vi-VN" sz="7200" dirty="0">
                  <a:ln w="317500">
                    <a:solidFill>
                      <a:srgbClr val="FF0066"/>
                    </a:solidFill>
                  </a:ln>
                  <a:latin typeface="SVN-ARCO Typography" panose="020B0603050302020204" pitchFamily="34" charset="2"/>
                </a:rPr>
                <a:t>t</a:t>
              </a:r>
              <a:r>
                <a:rPr lang="vi-VN" sz="7200" dirty="0">
                  <a:ln w="317500">
                    <a:solidFill>
                      <a:schemeClr val="tx1"/>
                    </a:solidFill>
                  </a:ln>
                  <a:latin typeface="SVN-ARCO Typography" panose="020B0603050302020204" pitchFamily="34" charset="2"/>
                </a:rPr>
                <a:t> </a:t>
              </a:r>
              <a:r>
                <a:rPr lang="vi-VN" sz="7200" dirty="0">
                  <a:ln w="317500">
                    <a:solidFill>
                      <a:srgbClr val="FF6600"/>
                    </a:solidFill>
                  </a:ln>
                  <a:latin typeface="SVN-ARCO Typography" panose="020B0603050302020204" pitchFamily="34" charset="2"/>
                </a:rPr>
                <a:t>v</a:t>
              </a:r>
              <a:r>
                <a:rPr lang="vi-VN" sz="7200" dirty="0">
                  <a:ln w="317500">
                    <a:solidFill>
                      <a:srgbClr val="FF99FF"/>
                    </a:solidFill>
                  </a:ln>
                  <a:latin typeface="SVN-ARCO Typography" panose="020B0603050302020204" pitchFamily="34" charset="2"/>
                </a:rPr>
                <a:t>à</a:t>
              </a:r>
              <a:r>
                <a:rPr lang="vi-VN" sz="7200" dirty="0">
                  <a:ln w="317500">
                    <a:solidFill>
                      <a:schemeClr val="tx1"/>
                    </a:solidFill>
                  </a:ln>
                  <a:latin typeface="SVN-ARCO Typography" panose="020B0603050302020204" pitchFamily="34" charset="2"/>
                </a:rPr>
                <a:t> </a:t>
              </a:r>
              <a:r>
                <a:rPr lang="vi-VN" sz="7200" dirty="0">
                  <a:ln w="317500">
                    <a:solidFill>
                      <a:srgbClr val="92D050"/>
                    </a:solidFill>
                  </a:ln>
                  <a:latin typeface="SVN-ARCO Typography" panose="020B0603050302020204" pitchFamily="34" charset="2"/>
                </a:rPr>
                <a:t>h</a:t>
              </a:r>
              <a:r>
                <a:rPr lang="vi-VN" sz="7200" dirty="0">
                  <a:ln w="317500">
                    <a:solidFill>
                      <a:srgbClr val="FFFF00"/>
                    </a:solidFill>
                  </a:ln>
                  <a:latin typeface="SVN-ARCO Typography" panose="020B0603050302020204" pitchFamily="34" charset="2"/>
                </a:rPr>
                <a:t>ẹ</a:t>
              </a:r>
              <a:r>
                <a:rPr lang="vi-VN" sz="7200" dirty="0">
                  <a:ln w="317500">
                    <a:solidFill>
                      <a:srgbClr val="9999FF"/>
                    </a:solidFill>
                  </a:ln>
                  <a:latin typeface="SVN-ARCO Typography" panose="020B0603050302020204" pitchFamily="34" charset="2"/>
                </a:rPr>
                <a:t>n</a:t>
              </a:r>
              <a:r>
                <a:rPr lang="vi-VN" sz="7200" dirty="0">
                  <a:ln w="317500">
                    <a:solidFill>
                      <a:schemeClr val="tx1"/>
                    </a:solidFill>
                  </a:ln>
                  <a:latin typeface="SVN-ARCO Typography" panose="020B0603050302020204" pitchFamily="34" charset="2"/>
                </a:rPr>
                <a:t> </a:t>
              </a:r>
              <a:r>
                <a:rPr lang="vi-VN" sz="7200" dirty="0">
                  <a:ln w="317500">
                    <a:solidFill>
                      <a:srgbClr val="00FFFF"/>
                    </a:solidFill>
                  </a:ln>
                  <a:latin typeface="SVN-ARCO Typography" panose="020B0603050302020204" pitchFamily="34" charset="2"/>
                </a:rPr>
                <a:t>g</a:t>
              </a:r>
              <a:r>
                <a:rPr lang="vi-VN" sz="7200" dirty="0">
                  <a:ln w="317500">
                    <a:solidFill>
                      <a:srgbClr val="FF99FF"/>
                    </a:solidFill>
                  </a:ln>
                  <a:latin typeface="SVN-ARCO Typography" panose="020B0603050302020204" pitchFamily="34" charset="2"/>
                </a:rPr>
                <a:t>ặ</a:t>
              </a:r>
              <a:r>
                <a:rPr lang="vi-VN" sz="7200" dirty="0">
                  <a:ln w="317500">
                    <a:solidFill>
                      <a:srgbClr val="FFC000"/>
                    </a:solidFill>
                  </a:ln>
                  <a:latin typeface="SVN-ARCO Typography" panose="020B0603050302020204" pitchFamily="34" charset="2"/>
                </a:rPr>
                <a:t>p</a:t>
              </a:r>
              <a:r>
                <a:rPr lang="vi-VN" sz="7200" dirty="0">
                  <a:ln w="317500">
                    <a:solidFill>
                      <a:schemeClr val="tx1"/>
                    </a:solidFill>
                  </a:ln>
                  <a:latin typeface="SVN-ARCO Typography" panose="020B0603050302020204" pitchFamily="34" charset="2"/>
                </a:rPr>
                <a:t> </a:t>
              </a:r>
              <a:r>
                <a:rPr lang="vi-VN" sz="7200" dirty="0">
                  <a:ln w="317500">
                    <a:solidFill>
                      <a:srgbClr val="FFCC66"/>
                    </a:solidFill>
                  </a:ln>
                  <a:latin typeface="SVN-ARCO Typography" panose="020B0603050302020204" pitchFamily="34" charset="2"/>
                </a:rPr>
                <a:t>l</a:t>
              </a:r>
              <a:r>
                <a:rPr lang="vi-VN" sz="7200" dirty="0">
                  <a:ln w="317500">
                    <a:solidFill>
                      <a:srgbClr val="9999FF"/>
                    </a:solidFill>
                  </a:ln>
                  <a:latin typeface="SVN-ARCO Typography" panose="020B0603050302020204" pitchFamily="34" charset="2"/>
                </a:rPr>
                <a:t>ạ</a:t>
              </a:r>
              <a:r>
                <a:rPr lang="vi-VN" sz="7200" dirty="0">
                  <a:ln w="317500">
                    <a:solidFill>
                      <a:srgbClr val="FF0066"/>
                    </a:solidFill>
                  </a:ln>
                  <a:latin typeface="SVN-ARCO Typography" panose="020B0603050302020204" pitchFamily="34" charset="2"/>
                </a:rPr>
                <a:t>i</a:t>
              </a:r>
              <a:endParaRPr lang="en-US" sz="7200" dirty="0">
                <a:ln w="317500">
                  <a:solidFill>
                    <a:srgbClr val="FF0066"/>
                  </a:solidFill>
                </a:ln>
                <a:latin typeface="SVN-ARCO Typography" panose="020B0603050302020204" pitchFamily="34" charset="2"/>
              </a:endParaRPr>
            </a:p>
          </p:txBody>
        </p:sp>
        <p:sp>
          <p:nvSpPr>
            <p:cNvPr id="16" name="TextBox 15">
              <a:extLst>
                <a:ext uri="{FF2B5EF4-FFF2-40B4-BE49-F238E27FC236}">
                  <a16:creationId xmlns:a16="http://schemas.microsoft.com/office/drawing/2014/main" id="{B72C3467-9D5E-5652-C9C3-6F5CCDFC1AC8}"/>
                </a:ext>
              </a:extLst>
            </p:cNvPr>
            <p:cNvSpPr txBox="1"/>
            <p:nvPr/>
          </p:nvSpPr>
          <p:spPr>
            <a:xfrm>
              <a:off x="5108448" y="4651248"/>
              <a:ext cx="7388352" cy="2308324"/>
            </a:xfrm>
            <a:prstGeom prst="rect">
              <a:avLst/>
            </a:prstGeom>
            <a:noFill/>
          </p:spPr>
          <p:txBody>
            <a:bodyPr wrap="square" rtlCol="0">
              <a:spAutoFit/>
            </a:bodyPr>
            <a:lstStyle/>
            <a:p>
              <a:pPr algn="ctr"/>
              <a:r>
                <a:rPr lang="vi-VN" sz="7200" dirty="0">
                  <a:solidFill>
                    <a:schemeClr val="bg1"/>
                  </a:solidFill>
                  <a:latin typeface="SVN-ARCO Typography" panose="020B0603050302020204" pitchFamily="34" charset="2"/>
                </a:rPr>
                <a:t>Tạm biệt và hẹn gặp lại</a:t>
              </a:r>
              <a:endParaRPr lang="en-US" sz="7200" dirty="0">
                <a:solidFill>
                  <a:schemeClr val="bg1"/>
                </a:solidFill>
                <a:latin typeface="SVN-ARCO Typography" panose="020B0603050302020204" pitchFamily="34" charset="2"/>
              </a:endParaRPr>
            </a:p>
          </p:txBody>
        </p:sp>
      </p:grpSp>
    </p:spTree>
    <p:extLst>
      <p:ext uri="{BB962C8B-B14F-4D97-AF65-F5344CB8AC3E}">
        <p14:creationId xmlns:p14="http://schemas.microsoft.com/office/powerpoint/2010/main" val="41635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6" presetClass="emph" presetSubtype="0" repeatCount="200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tercolor of a river with a brown bear and a yellow and blue body of water&#10;&#10;Description automatically generated">
            <a:extLst>
              <a:ext uri="{FF2B5EF4-FFF2-40B4-BE49-F238E27FC236}">
                <a16:creationId xmlns:a16="http://schemas.microsoft.com/office/drawing/2014/main" id="{A875C14A-A77C-8810-89DB-4C363CB26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A65C259B-5CAC-31EE-8170-5CF3634234CE}"/>
              </a:ext>
            </a:extLst>
          </p:cNvPr>
          <p:cNvGrpSpPr/>
          <p:nvPr/>
        </p:nvGrpSpPr>
        <p:grpSpPr>
          <a:xfrm>
            <a:off x="3501737" y="1683326"/>
            <a:ext cx="8146472" cy="2215991"/>
            <a:chOff x="2722418" y="270162"/>
            <a:chExt cx="8146472" cy="2215991"/>
          </a:xfrm>
        </p:grpSpPr>
        <p:sp>
          <p:nvSpPr>
            <p:cNvPr id="6" name="TextBox 5">
              <a:extLst>
                <a:ext uri="{FF2B5EF4-FFF2-40B4-BE49-F238E27FC236}">
                  <a16:creationId xmlns:a16="http://schemas.microsoft.com/office/drawing/2014/main" id="{E3B76BA3-0019-CC6C-FB7B-693F715C79CE}"/>
                </a:ext>
              </a:extLst>
            </p:cNvPr>
            <p:cNvSpPr txBox="1"/>
            <p:nvPr/>
          </p:nvSpPr>
          <p:spPr>
            <a:xfrm>
              <a:off x="2722418" y="270162"/>
              <a:ext cx="8146472" cy="2215991"/>
            </a:xfrm>
            <a:prstGeom prst="rect">
              <a:avLst/>
            </a:prstGeom>
            <a:noFill/>
          </p:spPr>
          <p:txBody>
            <a:bodyPr wrap="square" rtlCol="0">
              <a:spAutoFit/>
            </a:bodyPr>
            <a:lstStyle/>
            <a:p>
              <a:r>
                <a:rPr lang="vi-VN" sz="13800" dirty="0">
                  <a:ln w="317500">
                    <a:solidFill>
                      <a:schemeClr val="bg1"/>
                    </a:solidFill>
                  </a:ln>
                  <a:effectLst>
                    <a:outerShdw blurRad="38100" dist="38100" dir="2700000" algn="tl">
                      <a:srgbClr val="000000">
                        <a:alpha val="43137"/>
                      </a:srgbClr>
                    </a:outerShdw>
                  </a:effectLst>
                  <a:latin typeface="MTD Summer Show" pitchFamily="50" charset="0"/>
                </a:rPr>
                <a:t>KHỞI ĐỘNG</a:t>
              </a:r>
              <a:endParaRPr lang="en-US" sz="13800" dirty="0">
                <a:ln w="317500">
                  <a:solidFill>
                    <a:schemeClr val="bg1"/>
                  </a:solidFill>
                </a:ln>
                <a:effectLst>
                  <a:outerShdw blurRad="38100" dist="38100" dir="2700000" algn="tl">
                    <a:srgbClr val="000000">
                      <a:alpha val="43137"/>
                    </a:srgbClr>
                  </a:outerShdw>
                </a:effectLst>
                <a:latin typeface="MTD Summer Show" pitchFamily="50" charset="0"/>
              </a:endParaRPr>
            </a:p>
          </p:txBody>
        </p:sp>
        <p:sp>
          <p:nvSpPr>
            <p:cNvPr id="7" name="TextBox 6">
              <a:extLst>
                <a:ext uri="{FF2B5EF4-FFF2-40B4-BE49-F238E27FC236}">
                  <a16:creationId xmlns:a16="http://schemas.microsoft.com/office/drawing/2014/main" id="{CEB801F1-E96F-53DF-025A-4DD42F62BBE4}"/>
                </a:ext>
              </a:extLst>
            </p:cNvPr>
            <p:cNvSpPr txBox="1"/>
            <p:nvPr/>
          </p:nvSpPr>
          <p:spPr>
            <a:xfrm>
              <a:off x="2722418" y="270162"/>
              <a:ext cx="8146472" cy="2215991"/>
            </a:xfrm>
            <a:prstGeom prst="rect">
              <a:avLst/>
            </a:prstGeom>
            <a:noFill/>
            <a:ln>
              <a:noFill/>
            </a:ln>
          </p:spPr>
          <p:txBody>
            <a:bodyPr wrap="square" rtlCol="0">
              <a:spAutoFit/>
            </a:bodyPr>
            <a:lstStyle/>
            <a:p>
              <a:r>
                <a:rPr lang="vi-VN" sz="13800" dirty="0">
                  <a:gradFill flip="none" rotWithShape="1">
                    <a:gsLst>
                      <a:gs pos="0">
                        <a:srgbClr val="E95C0D"/>
                      </a:gs>
                      <a:gs pos="42000">
                        <a:srgbClr val="FFFF00"/>
                      </a:gs>
                      <a:gs pos="65000">
                        <a:srgbClr val="BEFA80"/>
                      </a:gs>
                      <a:gs pos="83000">
                        <a:srgbClr val="2DF753"/>
                      </a:gs>
                    </a:gsLst>
                    <a:lin ang="5400000" scaled="1"/>
                    <a:tileRect/>
                  </a:gradFill>
                  <a:effectLst>
                    <a:outerShdw blurRad="38100" dist="38100" dir="2700000" algn="tl">
                      <a:srgbClr val="000000">
                        <a:alpha val="43137"/>
                      </a:srgbClr>
                    </a:outerShdw>
                  </a:effectLst>
                  <a:latin typeface="MTD Summer Show" pitchFamily="50" charset="0"/>
                </a:rPr>
                <a:t>KHỞI ĐỘNG</a:t>
              </a:r>
              <a:endParaRPr lang="en-US" sz="13800" dirty="0">
                <a:gradFill flip="none" rotWithShape="1">
                  <a:gsLst>
                    <a:gs pos="0">
                      <a:srgbClr val="E95C0D"/>
                    </a:gs>
                    <a:gs pos="42000">
                      <a:srgbClr val="FFFF00"/>
                    </a:gs>
                    <a:gs pos="65000">
                      <a:srgbClr val="BEFA80"/>
                    </a:gs>
                    <a:gs pos="83000">
                      <a:srgbClr val="2DF753"/>
                    </a:gs>
                  </a:gsLst>
                  <a:lin ang="5400000" scaled="1"/>
                  <a:tileRect/>
                </a:gradFill>
                <a:effectLst>
                  <a:outerShdw blurRad="38100" dist="38100" dir="2700000" algn="tl">
                    <a:srgbClr val="000000">
                      <a:alpha val="43137"/>
                    </a:srgbClr>
                  </a:outerShdw>
                </a:effectLst>
                <a:latin typeface="MTD Summer Show" pitchFamily="50" charset="0"/>
              </a:endParaRPr>
            </a:p>
          </p:txBody>
        </p:sp>
      </p:grpSp>
    </p:spTree>
    <p:extLst>
      <p:ext uri="{BB962C8B-B14F-4D97-AF65-F5344CB8AC3E}">
        <p14:creationId xmlns:p14="http://schemas.microsoft.com/office/powerpoint/2010/main" val="42003920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repeatCount="2000" fill="hold" nodeType="afterEffect">
                                  <p:stCondLst>
                                    <p:cond delay="0"/>
                                  </p:stCondLst>
                                  <p:childTnLst>
                                    <p:animRot by="120000">
                                      <p:cBhvr>
                                        <p:cTn id="13" dur="50" fill="hold">
                                          <p:stCondLst>
                                            <p:cond delay="0"/>
                                          </p:stCondLst>
                                        </p:cTn>
                                        <p:tgtEl>
                                          <p:spTgt spid="5"/>
                                        </p:tgtEl>
                                        <p:attrNameLst>
                                          <p:attrName>r</p:attrName>
                                        </p:attrNameLst>
                                      </p:cBhvr>
                                    </p:animRot>
                                    <p:animRot by="-240000">
                                      <p:cBhvr>
                                        <p:cTn id="14" dur="100" fill="hold">
                                          <p:stCondLst>
                                            <p:cond delay="100"/>
                                          </p:stCondLst>
                                        </p:cTn>
                                        <p:tgtEl>
                                          <p:spTgt spid="5"/>
                                        </p:tgtEl>
                                        <p:attrNameLst>
                                          <p:attrName>r</p:attrName>
                                        </p:attrNameLst>
                                      </p:cBhvr>
                                    </p:animRot>
                                    <p:animRot by="240000">
                                      <p:cBhvr>
                                        <p:cTn id="15" dur="100" fill="hold">
                                          <p:stCondLst>
                                            <p:cond delay="200"/>
                                          </p:stCondLst>
                                        </p:cTn>
                                        <p:tgtEl>
                                          <p:spTgt spid="5"/>
                                        </p:tgtEl>
                                        <p:attrNameLst>
                                          <p:attrName>r</p:attrName>
                                        </p:attrNameLst>
                                      </p:cBhvr>
                                    </p:animRot>
                                    <p:animRot by="-240000">
                                      <p:cBhvr>
                                        <p:cTn id="16" dur="100" fill="hold">
                                          <p:stCondLst>
                                            <p:cond delay="300"/>
                                          </p:stCondLst>
                                        </p:cTn>
                                        <p:tgtEl>
                                          <p:spTgt spid="5"/>
                                        </p:tgtEl>
                                        <p:attrNameLst>
                                          <p:attrName>r</p:attrName>
                                        </p:attrNameLst>
                                      </p:cBhvr>
                                    </p:animRot>
                                    <p:animRot by="120000">
                                      <p:cBhvr>
                                        <p:cTn id="17" dur="100" fill="hold">
                                          <p:stCondLst>
                                            <p:cond delay="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265719"/>
          </a:xfrm>
          <a:custGeom>
            <a:avLst/>
            <a:gdLst>
              <a:gd name="connsiteX0" fmla="*/ 0 w 11637818"/>
              <a:gd name="connsiteY0" fmla="*/ 1044307 h 6265719"/>
              <a:gd name="connsiteX1" fmla="*/ 1044307 w 11637818"/>
              <a:gd name="connsiteY1" fmla="*/ 0 h 6265719"/>
              <a:gd name="connsiteX2" fmla="*/ 10593511 w 11637818"/>
              <a:gd name="connsiteY2" fmla="*/ 0 h 6265719"/>
              <a:gd name="connsiteX3" fmla="*/ 11637818 w 11637818"/>
              <a:gd name="connsiteY3" fmla="*/ 1044307 h 6265719"/>
              <a:gd name="connsiteX4" fmla="*/ 11637818 w 11637818"/>
              <a:gd name="connsiteY4" fmla="*/ 5221412 h 6265719"/>
              <a:gd name="connsiteX5" fmla="*/ 10593511 w 11637818"/>
              <a:gd name="connsiteY5" fmla="*/ 6265719 h 6265719"/>
              <a:gd name="connsiteX6" fmla="*/ 1044307 w 11637818"/>
              <a:gd name="connsiteY6" fmla="*/ 6265719 h 6265719"/>
              <a:gd name="connsiteX7" fmla="*/ 0 w 11637818"/>
              <a:gd name="connsiteY7" fmla="*/ 5221412 h 6265719"/>
              <a:gd name="connsiteX8" fmla="*/ 0 w 11637818"/>
              <a:gd name="connsiteY8" fmla="*/ 1044307 h 62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265719" fill="none" extrusionOk="0">
                <a:moveTo>
                  <a:pt x="0" y="1044307"/>
                </a:moveTo>
                <a:cubicBezTo>
                  <a:pt x="-52307" y="470804"/>
                  <a:pt x="454509" y="74063"/>
                  <a:pt x="1044307" y="0"/>
                </a:cubicBezTo>
                <a:cubicBezTo>
                  <a:pt x="5168595" y="77600"/>
                  <a:pt x="5970633" y="-27269"/>
                  <a:pt x="10593511" y="0"/>
                </a:cubicBezTo>
                <a:cubicBezTo>
                  <a:pt x="11179771" y="-12539"/>
                  <a:pt x="11714037" y="489990"/>
                  <a:pt x="11637818" y="1044307"/>
                </a:cubicBezTo>
                <a:cubicBezTo>
                  <a:pt x="11746818" y="1638023"/>
                  <a:pt x="11559609" y="4647559"/>
                  <a:pt x="11637818" y="5221412"/>
                </a:cubicBezTo>
                <a:cubicBezTo>
                  <a:pt x="11618595" y="5790647"/>
                  <a:pt x="11125580" y="6285426"/>
                  <a:pt x="10593511" y="6265719"/>
                </a:cubicBezTo>
                <a:cubicBezTo>
                  <a:pt x="8246947" y="6314896"/>
                  <a:pt x="5460939" y="6143017"/>
                  <a:pt x="1044307" y="6265719"/>
                </a:cubicBezTo>
                <a:cubicBezTo>
                  <a:pt x="465175" y="6283975"/>
                  <a:pt x="-26868" y="5821301"/>
                  <a:pt x="0" y="5221412"/>
                </a:cubicBezTo>
                <a:cubicBezTo>
                  <a:pt x="47022" y="3942419"/>
                  <a:pt x="104569" y="2909728"/>
                  <a:pt x="0" y="1044307"/>
                </a:cubicBezTo>
                <a:close/>
              </a:path>
              <a:path w="11637818" h="6265719" stroke="0" extrusionOk="0">
                <a:moveTo>
                  <a:pt x="0" y="1044307"/>
                </a:moveTo>
                <a:cubicBezTo>
                  <a:pt x="110332" y="454941"/>
                  <a:pt x="525633" y="-3876"/>
                  <a:pt x="1044307" y="0"/>
                </a:cubicBezTo>
                <a:cubicBezTo>
                  <a:pt x="4963324" y="-129276"/>
                  <a:pt x="8425635" y="-77778"/>
                  <a:pt x="10593511" y="0"/>
                </a:cubicBezTo>
                <a:cubicBezTo>
                  <a:pt x="11153612" y="-53094"/>
                  <a:pt x="11633752" y="490999"/>
                  <a:pt x="11637818" y="1044307"/>
                </a:cubicBezTo>
                <a:cubicBezTo>
                  <a:pt x="11719417" y="2100676"/>
                  <a:pt x="11792118" y="3977226"/>
                  <a:pt x="11637818" y="5221412"/>
                </a:cubicBezTo>
                <a:cubicBezTo>
                  <a:pt x="11643400" y="5809939"/>
                  <a:pt x="11154001" y="6271247"/>
                  <a:pt x="10593511" y="6265719"/>
                </a:cubicBezTo>
                <a:cubicBezTo>
                  <a:pt x="6405873" y="6309939"/>
                  <a:pt x="4694068" y="6236337"/>
                  <a:pt x="1044307" y="6265719"/>
                </a:cubicBezTo>
                <a:cubicBezTo>
                  <a:pt x="444696" y="6177901"/>
                  <a:pt x="-65232" y="5783091"/>
                  <a:pt x="0" y="5221412"/>
                </a:cubicBezTo>
                <a:cubicBezTo>
                  <a:pt x="-159954" y="3216571"/>
                  <a:pt x="22140" y="2506069"/>
                  <a:pt x="0" y="1044307"/>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descr="A child reading a book&#10;&#10;Description automatically generated">
            <a:extLst>
              <a:ext uri="{FF2B5EF4-FFF2-40B4-BE49-F238E27FC236}">
                <a16:creationId xmlns:a16="http://schemas.microsoft.com/office/drawing/2014/main" id="{A9BCB335-D11A-ED94-5744-C11DF02E5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14" y="525490"/>
            <a:ext cx="5933209" cy="5933209"/>
          </a:xfrm>
          <a:prstGeom prst="rect">
            <a:avLst/>
          </a:prstGeom>
        </p:spPr>
      </p:pic>
      <p:grpSp>
        <p:nvGrpSpPr>
          <p:cNvPr id="33" name="Group 32">
            <a:extLst>
              <a:ext uri="{FF2B5EF4-FFF2-40B4-BE49-F238E27FC236}">
                <a16:creationId xmlns:a16="http://schemas.microsoft.com/office/drawing/2014/main" id="{29041BC2-2AEB-CB41-DC0F-142C2E590ADE}"/>
              </a:ext>
            </a:extLst>
          </p:cNvPr>
          <p:cNvGrpSpPr/>
          <p:nvPr/>
        </p:nvGrpSpPr>
        <p:grpSpPr>
          <a:xfrm>
            <a:off x="6203374" y="2082430"/>
            <a:ext cx="4790074" cy="4347544"/>
            <a:chOff x="8020414" y="2318342"/>
            <a:chExt cx="4790074" cy="4347544"/>
          </a:xfrm>
        </p:grpSpPr>
        <p:grpSp>
          <p:nvGrpSpPr>
            <p:cNvPr id="34" name="Group 33">
              <a:extLst>
                <a:ext uri="{FF2B5EF4-FFF2-40B4-BE49-F238E27FC236}">
                  <a16:creationId xmlns:a16="http://schemas.microsoft.com/office/drawing/2014/main" id="{3CE83A3B-72E7-5C23-C9F9-201B927FD546}"/>
                </a:ext>
              </a:extLst>
            </p:cNvPr>
            <p:cNvGrpSpPr/>
            <p:nvPr/>
          </p:nvGrpSpPr>
          <p:grpSpPr>
            <a:xfrm>
              <a:off x="8075888" y="2618569"/>
              <a:ext cx="4205887" cy="4047317"/>
              <a:chOff x="8434094" y="3681031"/>
              <a:chExt cx="4205887" cy="4047317"/>
            </a:xfrm>
          </p:grpSpPr>
          <p:grpSp>
            <p:nvGrpSpPr>
              <p:cNvPr id="38" name="Group 37">
                <a:extLst>
                  <a:ext uri="{FF2B5EF4-FFF2-40B4-BE49-F238E27FC236}">
                    <a16:creationId xmlns:a16="http://schemas.microsoft.com/office/drawing/2014/main" id="{7FD8A8E2-9F8D-7892-2A2D-B63386A232EB}"/>
                  </a:ext>
                </a:extLst>
              </p:cNvPr>
              <p:cNvGrpSpPr/>
              <p:nvPr/>
            </p:nvGrpSpPr>
            <p:grpSpPr>
              <a:xfrm>
                <a:off x="8434094" y="3681031"/>
                <a:ext cx="4205887" cy="1873016"/>
                <a:chOff x="8434094" y="3681031"/>
                <a:chExt cx="4205887" cy="1873016"/>
              </a:xfrm>
            </p:grpSpPr>
            <p:sp>
              <p:nvSpPr>
                <p:cNvPr id="40" name="Rounded Rectangle 56">
                  <a:extLst>
                    <a:ext uri="{FF2B5EF4-FFF2-40B4-BE49-F238E27FC236}">
                      <a16:creationId xmlns:a16="http://schemas.microsoft.com/office/drawing/2014/main" id="{CBE5895A-9EC3-909C-A68D-71146A418CF5}"/>
                    </a:ext>
                  </a:extLst>
                </p:cNvPr>
                <p:cNvSpPr/>
                <p:nvPr/>
              </p:nvSpPr>
              <p:spPr>
                <a:xfrm>
                  <a:off x="8535921" y="3681031"/>
                  <a:ext cx="4067532" cy="175074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C7F2"/>
                    </a:solidFill>
                  </a:endParaRPr>
                </a:p>
              </p:txBody>
            </p:sp>
            <p:sp>
              <p:nvSpPr>
                <p:cNvPr id="41" name="TextBox 10">
                  <a:extLst>
                    <a:ext uri="{FF2B5EF4-FFF2-40B4-BE49-F238E27FC236}">
                      <a16:creationId xmlns:a16="http://schemas.microsoft.com/office/drawing/2014/main" id="{2D469644-5CC2-E8BA-E930-010AC0AC2A56}"/>
                    </a:ext>
                  </a:extLst>
                </p:cNvPr>
                <p:cNvSpPr txBox="1"/>
                <p:nvPr/>
              </p:nvSpPr>
              <p:spPr>
                <a:xfrm>
                  <a:off x="8434094" y="3799721"/>
                  <a:ext cx="4205887" cy="1754326"/>
                </a:xfrm>
                <a:prstGeom prst="rect">
                  <a:avLst/>
                </a:prstGeom>
                <a:noFill/>
              </p:spPr>
              <p:txBody>
                <a:bodyPr wrap="square" rtlCol="0">
                  <a:spAutoFit/>
                </a:bodyPr>
                <a:lstStyle/>
                <a:p>
                  <a:pPr algn="ctr"/>
                  <a:r>
                    <a:rPr lang="en-US" sz="5400" b="1" dirty="0">
                      <a:ln w="28575">
                        <a:solidFill>
                          <a:srgbClr val="002060"/>
                        </a:solidFill>
                        <a:prstDash val="solid"/>
                      </a:ln>
                      <a:solidFill>
                        <a:srgbClr val="9ADBF2"/>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39" name="Picture 38">
                <a:extLst>
                  <a:ext uri="{FF2B5EF4-FFF2-40B4-BE49-F238E27FC236}">
                    <a16:creationId xmlns:a16="http://schemas.microsoft.com/office/drawing/2014/main" id="{3BA70690-1D70-C025-CD8F-C2FB88E82A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7" r="33134"/>
              <a:stretch/>
            </p:blipFill>
            <p:spPr>
              <a:xfrm>
                <a:off x="9186733" y="5118279"/>
                <a:ext cx="3093487" cy="2610069"/>
              </a:xfrm>
              <a:prstGeom prst="rect">
                <a:avLst/>
              </a:prstGeom>
            </p:spPr>
          </p:pic>
        </p:grpSp>
        <p:pic>
          <p:nvPicPr>
            <p:cNvPr id="35" name="Picture 34">
              <a:extLst>
                <a:ext uri="{FF2B5EF4-FFF2-40B4-BE49-F238E27FC236}">
                  <a16:creationId xmlns:a16="http://schemas.microsoft.com/office/drawing/2014/main" id="{9DB60C73-84FB-040E-6311-EE97DCF2AD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62" t="10389" r="52338" b="14804"/>
            <a:stretch/>
          </p:blipFill>
          <p:spPr>
            <a:xfrm rot="1391505">
              <a:off x="11425945" y="2318342"/>
              <a:ext cx="1384543" cy="1941957"/>
            </a:xfrm>
            <a:prstGeom prst="rect">
              <a:avLst/>
            </a:prstGeom>
          </p:spPr>
        </p:pic>
        <p:pic>
          <p:nvPicPr>
            <p:cNvPr id="36" name="Picture 35">
              <a:extLst>
                <a:ext uri="{FF2B5EF4-FFF2-40B4-BE49-F238E27FC236}">
                  <a16:creationId xmlns:a16="http://schemas.microsoft.com/office/drawing/2014/main" id="{44608635-DE7B-FA1F-F548-AD3EC28BA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62" t="10389" r="52338" b="14804"/>
            <a:stretch/>
          </p:blipFill>
          <p:spPr>
            <a:xfrm rot="1391505">
              <a:off x="8020414" y="3608631"/>
              <a:ext cx="767608" cy="1076645"/>
            </a:xfrm>
            <a:prstGeom prst="rect">
              <a:avLst/>
            </a:prstGeom>
          </p:spPr>
        </p:pic>
        <p:pic>
          <p:nvPicPr>
            <p:cNvPr id="37" name="Picture 36">
              <a:extLst>
                <a:ext uri="{FF2B5EF4-FFF2-40B4-BE49-F238E27FC236}">
                  <a16:creationId xmlns:a16="http://schemas.microsoft.com/office/drawing/2014/main" id="{42668BE0-4C02-8BA6-1949-1E759B88F8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62" t="10389" r="52338" b="14804"/>
            <a:stretch/>
          </p:blipFill>
          <p:spPr>
            <a:xfrm rot="1391505">
              <a:off x="11634940" y="3785162"/>
              <a:ext cx="767608" cy="1076645"/>
            </a:xfrm>
            <a:prstGeom prst="rect">
              <a:avLst/>
            </a:prstGeom>
          </p:spPr>
        </p:pic>
      </p:grpSp>
      <p:sp>
        <p:nvSpPr>
          <p:cNvPr id="42" name="Rectangle: Rounded Corners 41">
            <a:extLst>
              <a:ext uri="{FF2B5EF4-FFF2-40B4-BE49-F238E27FC236}">
                <a16:creationId xmlns:a16="http://schemas.microsoft.com/office/drawing/2014/main" id="{E4C4019F-2D3B-28D2-7042-9966430489DA}"/>
              </a:ext>
            </a:extLst>
          </p:cNvPr>
          <p:cNvSpPr/>
          <p:nvPr/>
        </p:nvSpPr>
        <p:spPr>
          <a:xfrm>
            <a:off x="5784869" y="675927"/>
            <a:ext cx="5462613" cy="1377779"/>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Em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đã</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từng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món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ăn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nào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chế</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biến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từ</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43" name="Group 42">
            <a:extLst>
              <a:ext uri="{FF2B5EF4-FFF2-40B4-BE49-F238E27FC236}">
                <a16:creationId xmlns:a16="http://schemas.microsoft.com/office/drawing/2014/main" id="{227FCA22-80B0-00EE-8856-F2C178C0CE69}"/>
              </a:ext>
            </a:extLst>
          </p:cNvPr>
          <p:cNvGrpSpPr/>
          <p:nvPr/>
        </p:nvGrpSpPr>
        <p:grpSpPr>
          <a:xfrm>
            <a:off x="5784869" y="2115414"/>
            <a:ext cx="5845765" cy="5100188"/>
            <a:chOff x="7985110" y="1321192"/>
            <a:chExt cx="5372680" cy="4474178"/>
          </a:xfrm>
        </p:grpSpPr>
        <p:pic>
          <p:nvPicPr>
            <p:cNvPr id="44" name="Picture 43">
              <a:extLst>
                <a:ext uri="{FF2B5EF4-FFF2-40B4-BE49-F238E27FC236}">
                  <a16:creationId xmlns:a16="http://schemas.microsoft.com/office/drawing/2014/main" id="{4653449E-A130-0F61-CEBE-AD7829120DEB}"/>
                </a:ext>
              </a:extLst>
            </p:cNvPr>
            <p:cNvPicPr>
              <a:picLocks noChangeAspect="1"/>
            </p:cNvPicPr>
            <p:nvPr/>
          </p:nvPicPr>
          <p:blipFill rotWithShape="1">
            <a:blip r:embed="rId8">
              <a:extLst>
                <a:ext uri="{28A0092B-C50C-407E-A947-70E740481C1C}">
                  <a14:useLocalDpi xmlns:a14="http://schemas.microsoft.com/office/drawing/2010/main" val="0"/>
                </a:ext>
              </a:extLst>
            </a:blip>
            <a:srcRect l="13122" t="2650" r="33669"/>
            <a:stretch/>
          </p:blipFill>
          <p:spPr>
            <a:xfrm>
              <a:off x="8647031" y="2026082"/>
              <a:ext cx="3662551" cy="3769288"/>
            </a:xfrm>
            <a:prstGeom prst="rect">
              <a:avLst/>
            </a:prstGeom>
          </p:spPr>
        </p:pic>
        <p:grpSp>
          <p:nvGrpSpPr>
            <p:cNvPr id="45" name="Group 44">
              <a:extLst>
                <a:ext uri="{FF2B5EF4-FFF2-40B4-BE49-F238E27FC236}">
                  <a16:creationId xmlns:a16="http://schemas.microsoft.com/office/drawing/2014/main" id="{FE272D65-3622-C004-51A4-B894B434FE52}"/>
                </a:ext>
              </a:extLst>
            </p:cNvPr>
            <p:cNvGrpSpPr/>
            <p:nvPr/>
          </p:nvGrpSpPr>
          <p:grpSpPr>
            <a:xfrm>
              <a:off x="7985110" y="1321192"/>
              <a:ext cx="5372680" cy="1114039"/>
              <a:chOff x="8168346" y="-2242780"/>
              <a:chExt cx="4854141" cy="978152"/>
            </a:xfrm>
          </p:grpSpPr>
          <p:sp>
            <p:nvSpPr>
              <p:cNvPr id="46" name="Rounded Rectangle 33">
                <a:extLst>
                  <a:ext uri="{FF2B5EF4-FFF2-40B4-BE49-F238E27FC236}">
                    <a16:creationId xmlns:a16="http://schemas.microsoft.com/office/drawing/2014/main" id="{30681DD7-1116-8B37-381D-63B1E65E1D36}"/>
                  </a:ext>
                </a:extLst>
              </p:cNvPr>
              <p:cNvSpPr/>
              <p:nvPr/>
            </p:nvSpPr>
            <p:spPr>
              <a:xfrm>
                <a:off x="8774035" y="-2158253"/>
                <a:ext cx="3562676" cy="704741"/>
              </a:xfrm>
              <a:prstGeom prst="round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D0CA6C6B-3454-2B8C-E2DE-CFDE537C68FF}"/>
                  </a:ext>
                </a:extLst>
              </p:cNvPr>
              <p:cNvPicPr>
                <a:picLocks noChangeAspect="1"/>
              </p:cNvPicPr>
              <p:nvPr/>
            </p:nvPicPr>
            <p:blipFill>
              <a:blip r:embed="rId9"/>
              <a:stretch>
                <a:fillRect/>
              </a:stretch>
            </p:blipFill>
            <p:spPr>
              <a:xfrm>
                <a:off x="8168346" y="-2242780"/>
                <a:ext cx="4854141" cy="978152"/>
              </a:xfrm>
              <a:prstGeom prst="rect">
                <a:avLst/>
              </a:prstGeom>
            </p:spPr>
          </p:pic>
        </p:grpSp>
      </p:grpSp>
    </p:spTree>
    <p:extLst>
      <p:ext uri="{BB962C8B-B14F-4D97-AF65-F5344CB8AC3E}">
        <p14:creationId xmlns:p14="http://schemas.microsoft.com/office/powerpoint/2010/main" val="422695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22" presetClass="entr" presetSubtype="2"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5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33"/>
                                        </p:tgtEl>
                                        <p:attrNameLst>
                                          <p:attrName>ppt_w</p:attrName>
                                        </p:attrNameLst>
                                      </p:cBhvr>
                                      <p:tavLst>
                                        <p:tav tm="0">
                                          <p:val>
                                            <p:strVal val="ppt_w"/>
                                          </p:val>
                                        </p:tav>
                                        <p:tav tm="100000">
                                          <p:val>
                                            <p:fltVal val="0"/>
                                          </p:val>
                                        </p:tav>
                                      </p:tavLst>
                                    </p:anim>
                                    <p:anim calcmode="lin" valueType="num">
                                      <p:cBhvr>
                                        <p:cTn id="15" dur="500"/>
                                        <p:tgtEl>
                                          <p:spTgt spid="33"/>
                                        </p:tgtEl>
                                        <p:attrNameLst>
                                          <p:attrName>ppt_h</p:attrName>
                                        </p:attrNameLst>
                                      </p:cBhvr>
                                      <p:tavLst>
                                        <p:tav tm="0">
                                          <p:val>
                                            <p:strVal val="ppt_h"/>
                                          </p:val>
                                        </p:tav>
                                        <p:tav tm="100000">
                                          <p:val>
                                            <p:fltVal val="0"/>
                                          </p:val>
                                        </p:tav>
                                      </p:tavLst>
                                    </p:anim>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500" fill="hold"/>
                                        <p:tgtEl>
                                          <p:spTgt spid="43"/>
                                        </p:tgtEl>
                                        <p:attrNameLst>
                                          <p:attrName>ppt_w</p:attrName>
                                        </p:attrNameLst>
                                      </p:cBhvr>
                                      <p:tavLst>
                                        <p:tav tm="0">
                                          <p:val>
                                            <p:fltVal val="0"/>
                                          </p:val>
                                        </p:tav>
                                        <p:tav tm="100000">
                                          <p:val>
                                            <p:strVal val="#ppt_w"/>
                                          </p:val>
                                        </p:tav>
                                      </p:tavLst>
                                    </p:anim>
                                    <p:anim calcmode="lin" valueType="num">
                                      <p:cBhvr>
                                        <p:cTn id="21" dur="500" fill="hold"/>
                                        <p:tgtEl>
                                          <p:spTgt spid="43"/>
                                        </p:tgtEl>
                                        <p:attrNameLst>
                                          <p:attrName>ppt_h</p:attrName>
                                        </p:attrNameLst>
                                      </p:cBhvr>
                                      <p:tavLst>
                                        <p:tav tm="0">
                                          <p:val>
                                            <p:fltVal val="0"/>
                                          </p:val>
                                        </p:tav>
                                        <p:tav tm="100000">
                                          <p:val>
                                            <p:strVal val="#ppt_h"/>
                                          </p:val>
                                        </p:tav>
                                      </p:tavLst>
                                    </p:anim>
                                    <p:animEffect transition="in" filter="fade">
                                      <p:cBhvr>
                                        <p:cTn id="22" dur="500"/>
                                        <p:tgtEl>
                                          <p:spTgt spid="43"/>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43"/>
                                        </p:tgtEl>
                                        <p:attrNameLst>
                                          <p:attrName>r</p:attrName>
                                        </p:attrNameLst>
                                      </p:cBhvr>
                                    </p:animRot>
                                    <p:animRot by="-240000">
                                      <p:cBhvr>
                                        <p:cTn id="25" dur="200" fill="hold">
                                          <p:stCondLst>
                                            <p:cond delay="200"/>
                                          </p:stCondLst>
                                        </p:cTn>
                                        <p:tgtEl>
                                          <p:spTgt spid="43"/>
                                        </p:tgtEl>
                                        <p:attrNameLst>
                                          <p:attrName>r</p:attrName>
                                        </p:attrNameLst>
                                      </p:cBhvr>
                                    </p:animRot>
                                    <p:animRot by="240000">
                                      <p:cBhvr>
                                        <p:cTn id="26" dur="200" fill="hold">
                                          <p:stCondLst>
                                            <p:cond delay="400"/>
                                          </p:stCondLst>
                                        </p:cTn>
                                        <p:tgtEl>
                                          <p:spTgt spid="43"/>
                                        </p:tgtEl>
                                        <p:attrNameLst>
                                          <p:attrName>r</p:attrName>
                                        </p:attrNameLst>
                                      </p:cBhvr>
                                    </p:animRot>
                                    <p:animRot by="-240000">
                                      <p:cBhvr>
                                        <p:cTn id="27" dur="200" fill="hold">
                                          <p:stCondLst>
                                            <p:cond delay="600"/>
                                          </p:stCondLst>
                                        </p:cTn>
                                        <p:tgtEl>
                                          <p:spTgt spid="43"/>
                                        </p:tgtEl>
                                        <p:attrNameLst>
                                          <p:attrName>r</p:attrName>
                                        </p:attrNameLst>
                                      </p:cBhvr>
                                    </p:animRot>
                                    <p:animRot by="120000">
                                      <p:cBhvr>
                                        <p:cTn id="28" dur="200" fill="hold">
                                          <p:stCondLst>
                                            <p:cond delay="800"/>
                                          </p:stCondLst>
                                        </p:cTn>
                                        <p:tgtEl>
                                          <p:spTgt spid="43"/>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tercolor of a river with a brown bear and a yellow and blue body of water&#10;&#10;Description automatically generated">
            <a:extLst>
              <a:ext uri="{FF2B5EF4-FFF2-40B4-BE49-F238E27FC236}">
                <a16:creationId xmlns:a16="http://schemas.microsoft.com/office/drawing/2014/main" id="{A875C14A-A77C-8810-89DB-4C363CB26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378340A-C5D1-3B74-9ACA-0915CBE8E724}"/>
              </a:ext>
            </a:extLst>
          </p:cNvPr>
          <p:cNvGrpSpPr/>
          <p:nvPr/>
        </p:nvGrpSpPr>
        <p:grpSpPr>
          <a:xfrm>
            <a:off x="3719945" y="1963880"/>
            <a:ext cx="8146472" cy="2215991"/>
            <a:chOff x="2722418" y="270162"/>
            <a:chExt cx="8146472" cy="2215991"/>
          </a:xfrm>
        </p:grpSpPr>
        <p:sp>
          <p:nvSpPr>
            <p:cNvPr id="3" name="TextBox 2">
              <a:extLst>
                <a:ext uri="{FF2B5EF4-FFF2-40B4-BE49-F238E27FC236}">
                  <a16:creationId xmlns:a16="http://schemas.microsoft.com/office/drawing/2014/main" id="{3F3D740E-058E-9298-2C8E-67EA15C69269}"/>
                </a:ext>
              </a:extLst>
            </p:cNvPr>
            <p:cNvSpPr txBox="1"/>
            <p:nvPr/>
          </p:nvSpPr>
          <p:spPr>
            <a:xfrm>
              <a:off x="2722418" y="270162"/>
              <a:ext cx="8146472" cy="2215991"/>
            </a:xfrm>
            <a:prstGeom prst="rect">
              <a:avLst/>
            </a:prstGeom>
            <a:noFill/>
          </p:spPr>
          <p:txBody>
            <a:bodyPr wrap="square" rtlCol="0">
              <a:spAutoFit/>
            </a:bodyPr>
            <a:lstStyle/>
            <a:p>
              <a:r>
                <a:rPr lang="vi-VN" sz="13800" dirty="0">
                  <a:ln w="317500">
                    <a:solidFill>
                      <a:schemeClr val="bg1"/>
                    </a:solidFill>
                  </a:ln>
                  <a:effectLst>
                    <a:outerShdw blurRad="38100" dist="38100" dir="2700000" algn="tl">
                      <a:srgbClr val="000000">
                        <a:alpha val="43137"/>
                      </a:srgbClr>
                    </a:outerShdw>
                  </a:effectLst>
                  <a:latin typeface="MTD Summer Show" pitchFamily="50" charset="0"/>
                </a:rPr>
                <a:t>KHÁM PHÁ</a:t>
              </a:r>
              <a:endParaRPr lang="en-US" sz="13800" dirty="0">
                <a:ln w="317500">
                  <a:solidFill>
                    <a:schemeClr val="bg1"/>
                  </a:solidFill>
                </a:ln>
                <a:effectLst>
                  <a:outerShdw blurRad="38100" dist="38100" dir="2700000" algn="tl">
                    <a:srgbClr val="000000">
                      <a:alpha val="43137"/>
                    </a:srgbClr>
                  </a:outerShdw>
                </a:effectLst>
                <a:latin typeface="MTD Summer Show" pitchFamily="50" charset="0"/>
              </a:endParaRPr>
            </a:p>
          </p:txBody>
        </p:sp>
        <p:sp>
          <p:nvSpPr>
            <p:cNvPr id="8" name="TextBox 7">
              <a:extLst>
                <a:ext uri="{FF2B5EF4-FFF2-40B4-BE49-F238E27FC236}">
                  <a16:creationId xmlns:a16="http://schemas.microsoft.com/office/drawing/2014/main" id="{8A471EA4-2458-1955-0266-E65A3EB6FA81}"/>
                </a:ext>
              </a:extLst>
            </p:cNvPr>
            <p:cNvSpPr txBox="1"/>
            <p:nvPr/>
          </p:nvSpPr>
          <p:spPr>
            <a:xfrm>
              <a:off x="2722418" y="270162"/>
              <a:ext cx="8146472" cy="2215991"/>
            </a:xfrm>
            <a:prstGeom prst="rect">
              <a:avLst/>
            </a:prstGeom>
            <a:noFill/>
            <a:ln>
              <a:noFill/>
            </a:ln>
          </p:spPr>
          <p:txBody>
            <a:bodyPr wrap="square" rtlCol="0">
              <a:spAutoFit/>
            </a:bodyPr>
            <a:lstStyle/>
            <a:p>
              <a:r>
                <a:rPr lang="vi-VN" sz="13800" dirty="0">
                  <a:gradFill flip="none" rotWithShape="1">
                    <a:gsLst>
                      <a:gs pos="0">
                        <a:srgbClr val="E95C0D"/>
                      </a:gs>
                      <a:gs pos="42000">
                        <a:srgbClr val="FFFF00"/>
                      </a:gs>
                      <a:gs pos="65000">
                        <a:srgbClr val="BEFA80"/>
                      </a:gs>
                      <a:gs pos="83000">
                        <a:srgbClr val="2DF753"/>
                      </a:gs>
                    </a:gsLst>
                    <a:lin ang="5400000" scaled="1"/>
                    <a:tileRect/>
                  </a:gradFill>
                  <a:effectLst>
                    <a:outerShdw blurRad="38100" dist="38100" dir="2700000" algn="tl">
                      <a:srgbClr val="000000">
                        <a:alpha val="43137"/>
                      </a:srgbClr>
                    </a:outerShdw>
                  </a:effectLst>
                  <a:latin typeface="MTD Summer Show" pitchFamily="50" charset="0"/>
                </a:rPr>
                <a:t>KHÁM PHÁ</a:t>
              </a:r>
              <a:endParaRPr lang="en-US" sz="13800" dirty="0">
                <a:gradFill flip="none" rotWithShape="1">
                  <a:gsLst>
                    <a:gs pos="0">
                      <a:srgbClr val="E95C0D"/>
                    </a:gs>
                    <a:gs pos="42000">
                      <a:srgbClr val="FFFF00"/>
                    </a:gs>
                    <a:gs pos="65000">
                      <a:srgbClr val="BEFA80"/>
                    </a:gs>
                    <a:gs pos="83000">
                      <a:srgbClr val="2DF753"/>
                    </a:gs>
                  </a:gsLst>
                  <a:lin ang="5400000" scaled="1"/>
                  <a:tileRect/>
                </a:gradFill>
                <a:effectLst>
                  <a:outerShdw blurRad="38100" dist="38100" dir="2700000" algn="tl">
                    <a:srgbClr val="000000">
                      <a:alpha val="43137"/>
                    </a:srgbClr>
                  </a:outerShdw>
                </a:effectLst>
                <a:latin typeface="MTD Summer Show" pitchFamily="50" charset="0"/>
              </a:endParaRPr>
            </a:p>
          </p:txBody>
        </p:sp>
      </p:grpSp>
    </p:spTree>
    <p:extLst>
      <p:ext uri="{BB962C8B-B14F-4D97-AF65-F5344CB8AC3E}">
        <p14:creationId xmlns:p14="http://schemas.microsoft.com/office/powerpoint/2010/main" val="24808931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repeatCount="2000" fill="hold" nodeType="afterEffect">
                                  <p:stCondLst>
                                    <p:cond delay="0"/>
                                  </p:stCondLst>
                                  <p:childTnLst>
                                    <p:animRot by="120000">
                                      <p:cBhvr>
                                        <p:cTn id="13" dur="50" fill="hold">
                                          <p:stCondLst>
                                            <p:cond delay="0"/>
                                          </p:stCondLst>
                                        </p:cTn>
                                        <p:tgtEl>
                                          <p:spTgt spid="2"/>
                                        </p:tgtEl>
                                        <p:attrNameLst>
                                          <p:attrName>r</p:attrName>
                                        </p:attrNameLst>
                                      </p:cBhvr>
                                    </p:animRot>
                                    <p:animRot by="-240000">
                                      <p:cBhvr>
                                        <p:cTn id="14" dur="100" fill="hold">
                                          <p:stCondLst>
                                            <p:cond delay="100"/>
                                          </p:stCondLst>
                                        </p:cTn>
                                        <p:tgtEl>
                                          <p:spTgt spid="2"/>
                                        </p:tgtEl>
                                        <p:attrNameLst>
                                          <p:attrName>r</p:attrName>
                                        </p:attrNameLst>
                                      </p:cBhvr>
                                    </p:animRot>
                                    <p:animRot by="240000">
                                      <p:cBhvr>
                                        <p:cTn id="15" dur="100" fill="hold">
                                          <p:stCondLst>
                                            <p:cond delay="200"/>
                                          </p:stCondLst>
                                        </p:cTn>
                                        <p:tgtEl>
                                          <p:spTgt spid="2"/>
                                        </p:tgtEl>
                                        <p:attrNameLst>
                                          <p:attrName>r</p:attrName>
                                        </p:attrNameLst>
                                      </p:cBhvr>
                                    </p:animRot>
                                    <p:animRot by="-240000">
                                      <p:cBhvr>
                                        <p:cTn id="16" dur="100" fill="hold">
                                          <p:stCondLst>
                                            <p:cond delay="300"/>
                                          </p:stCondLst>
                                        </p:cTn>
                                        <p:tgtEl>
                                          <p:spTgt spid="2"/>
                                        </p:tgtEl>
                                        <p:attrNameLst>
                                          <p:attrName>r</p:attrName>
                                        </p:attrNameLst>
                                      </p:cBhvr>
                                    </p:animRot>
                                    <p:animRot by="120000">
                                      <p:cBhvr>
                                        <p:cTn id="17"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Nhóm 23">
            <a:extLst>
              <a:ext uri="{FF2B5EF4-FFF2-40B4-BE49-F238E27FC236}">
                <a16:creationId xmlns:a16="http://schemas.microsoft.com/office/drawing/2014/main" id="{EB6C2AE6-0984-D534-2E38-097ECA353C68}"/>
              </a:ext>
            </a:extLst>
          </p:cNvPr>
          <p:cNvGrpSpPr/>
          <p:nvPr/>
        </p:nvGrpSpPr>
        <p:grpSpPr>
          <a:xfrm>
            <a:off x="3644972" y="1546498"/>
            <a:ext cx="4902056" cy="1108104"/>
            <a:chOff x="3666355" y="4573200"/>
            <a:chExt cx="4280543" cy="1412641"/>
          </a:xfrm>
        </p:grpSpPr>
        <p:sp>
          <p:nvSpPr>
            <p:cNvPr id="5" name="TextBox 67">
              <a:extLst>
                <a:ext uri="{FF2B5EF4-FFF2-40B4-BE49-F238E27FC236}">
                  <a16:creationId xmlns:a16="http://schemas.microsoft.com/office/drawing/2014/main" id="{E9A4DF61-BB9A-73E5-248E-156E2A0376D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000"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 1:</a:t>
              </a:r>
            </a:p>
          </p:txBody>
        </p:sp>
        <p:sp>
          <p:nvSpPr>
            <p:cNvPr id="6" name="TextBox 67">
              <a:extLst>
                <a:ext uri="{FF2B5EF4-FFF2-40B4-BE49-F238E27FC236}">
                  <a16:creationId xmlns:a16="http://schemas.microsoft.com/office/drawing/2014/main" id="{B278089F-86D8-C6EE-1AF1-F17FAA220958}"/>
                </a:ext>
              </a:extLst>
            </p:cNvPr>
            <p:cNvSpPr txBox="1"/>
            <p:nvPr/>
          </p:nvSpPr>
          <p:spPr>
            <a:xfrm>
              <a:off x="3666355" y="4604368"/>
              <a:ext cx="4280542" cy="1381473"/>
            </a:xfrm>
            <a:prstGeom prst="rect">
              <a:avLst/>
            </a:prstGeom>
            <a:noFill/>
          </p:spPr>
          <p:txBody>
            <a:bodyPr wrap="square" rtlCol="0">
              <a:prstTxWarp prst="textArchUp">
                <a:avLst/>
              </a:prstTxWarp>
              <a:spAutoFit/>
            </a:bodyPr>
            <a:lstStyle/>
            <a:p>
              <a:pPr algn="ctr"/>
              <a:r>
                <a:rPr lang="en-US" sz="9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 1:</a:t>
              </a:r>
            </a:p>
          </p:txBody>
        </p:sp>
      </p:grpSp>
      <p:grpSp>
        <p:nvGrpSpPr>
          <p:cNvPr id="7" name="Group 6">
            <a:extLst>
              <a:ext uri="{FF2B5EF4-FFF2-40B4-BE49-F238E27FC236}">
                <a16:creationId xmlns:a16="http://schemas.microsoft.com/office/drawing/2014/main" id="{5221B752-6BB1-CD96-CB76-6227626A8D09}"/>
              </a:ext>
            </a:extLst>
          </p:cNvPr>
          <p:cNvGrpSpPr/>
          <p:nvPr/>
        </p:nvGrpSpPr>
        <p:grpSpPr>
          <a:xfrm>
            <a:off x="858208" y="2591043"/>
            <a:ext cx="10758829" cy="1585608"/>
            <a:chOff x="-139320" y="5072896"/>
            <a:chExt cx="12470636" cy="1585608"/>
          </a:xfrm>
        </p:grpSpPr>
        <p:sp>
          <p:nvSpPr>
            <p:cNvPr id="8" name="Hộp Văn bản 14">
              <a:extLst>
                <a:ext uri="{FF2B5EF4-FFF2-40B4-BE49-F238E27FC236}">
                  <a16:creationId xmlns:a16="http://schemas.microsoft.com/office/drawing/2014/main" id="{5B93BB74-F290-7CE1-266A-FF273FCE7776}"/>
                </a:ext>
              </a:extLst>
            </p:cNvPr>
            <p:cNvSpPr txBox="1"/>
            <p:nvPr/>
          </p:nvSpPr>
          <p:spPr>
            <a:xfrm>
              <a:off x="-139320" y="5072896"/>
              <a:ext cx="12470636" cy="1569660"/>
            </a:xfrm>
            <a:prstGeom prst="rect">
              <a:avLst/>
            </a:prstGeom>
            <a:noFill/>
          </p:spPr>
          <p:txBody>
            <a:bodyPr wrap="square">
              <a:spAutoFit/>
            </a:bodyPr>
            <a:lstStyle/>
            <a:p>
              <a:pPr algn="ctr"/>
              <a:r>
                <a:rPr lang="vi-VN" sz="4800" dirty="0">
                  <a:ln w="317500">
                    <a:solidFill>
                      <a:schemeClr val="bg1"/>
                    </a:solidFill>
                  </a:ln>
                  <a:solidFill>
                    <a:srgbClr val="FFFF8F"/>
                  </a:solidFill>
                  <a:latin typeface="iCiel Pony" panose="02000000000000000000" pitchFamily="2" charset="0"/>
                </a:rPr>
                <a:t>TÌM HIỂU MỘT SỐ ĐẶC ĐIỂM CỦA NẤM ĐƯỢC DÙNG LÀM THỨC ĂN</a:t>
              </a:r>
            </a:p>
          </p:txBody>
        </p:sp>
        <p:sp>
          <p:nvSpPr>
            <p:cNvPr id="9" name="Hộp Văn bản 14">
              <a:extLst>
                <a:ext uri="{FF2B5EF4-FFF2-40B4-BE49-F238E27FC236}">
                  <a16:creationId xmlns:a16="http://schemas.microsoft.com/office/drawing/2014/main" id="{FA67353F-D344-BF43-072B-A3742AD5DF58}"/>
                </a:ext>
              </a:extLst>
            </p:cNvPr>
            <p:cNvSpPr txBox="1"/>
            <p:nvPr/>
          </p:nvSpPr>
          <p:spPr>
            <a:xfrm>
              <a:off x="369616" y="5088844"/>
              <a:ext cx="11452763" cy="1569660"/>
            </a:xfrm>
            <a:prstGeom prst="rect">
              <a:avLst/>
            </a:prstGeom>
            <a:noFill/>
          </p:spPr>
          <p:txBody>
            <a:bodyPr wrap="square">
              <a:spAutoFit/>
            </a:bodyPr>
            <a:lstStyle/>
            <a:p>
              <a:pPr algn="ctr"/>
              <a:r>
                <a:rPr lang="en-US" sz="4800" dirty="0">
                  <a:ln w="12700">
                    <a:solidFill>
                      <a:srgbClr val="002060"/>
                    </a:solidFill>
                  </a:ln>
                  <a:gradFill>
                    <a:gsLst>
                      <a:gs pos="0">
                        <a:srgbClr val="FF66FF"/>
                      </a:gs>
                      <a:gs pos="41000">
                        <a:srgbClr val="FF9999"/>
                      </a:gs>
                      <a:gs pos="76000">
                        <a:srgbClr val="FFFF99"/>
                      </a:gs>
                    </a:gsLst>
                    <a:lin ang="5400000" scaled="1"/>
                  </a:gradFill>
                  <a:latin typeface="iCiel Pony" panose="02000000000000000000" pitchFamily="2" charset="0"/>
                </a:rPr>
                <a:t>TÌM HIỂU MỘT SỐ ĐẶC ĐIỂM CỦA NẤM ĐƯỢC DÙNG LÀM THỨC ĂN</a:t>
              </a:r>
              <a:endParaRPr lang="vi-VN" sz="4800" dirty="0">
                <a:ln w="12700">
                  <a:solidFill>
                    <a:srgbClr val="002060"/>
                  </a:solidFill>
                </a:ln>
                <a:gradFill>
                  <a:gsLst>
                    <a:gs pos="0">
                      <a:srgbClr val="FF66FF"/>
                    </a:gs>
                    <a:gs pos="41000">
                      <a:srgbClr val="FF9999"/>
                    </a:gs>
                    <a:gs pos="76000">
                      <a:srgbClr val="FFFF99"/>
                    </a:gs>
                  </a:gsLst>
                  <a:lin ang="5400000" scaled="1"/>
                </a:gradFill>
                <a:latin typeface="iCiel Pony" panose="02000000000000000000" pitchFamily="2" charset="0"/>
              </a:endParaRPr>
            </a:p>
          </p:txBody>
        </p:sp>
      </p:grpSp>
    </p:spTree>
    <p:extLst>
      <p:ext uri="{BB962C8B-B14F-4D97-AF65-F5344CB8AC3E}">
        <p14:creationId xmlns:p14="http://schemas.microsoft.com/office/powerpoint/2010/main" val="3476949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32" presetClass="emph" presetSubtype="0" fill="hold" nodeType="after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3CCE2472-FB28-C704-D03D-DFC896BF78A5}"/>
              </a:ext>
            </a:extLst>
          </p:cNvPr>
          <p:cNvGrpSpPr/>
          <p:nvPr/>
        </p:nvGrpSpPr>
        <p:grpSpPr>
          <a:xfrm>
            <a:off x="789707" y="470434"/>
            <a:ext cx="9840193" cy="646331"/>
            <a:chOff x="1142999" y="749465"/>
            <a:chExt cx="9840193" cy="646331"/>
          </a:xfrm>
        </p:grpSpPr>
        <p:sp>
          <p:nvSpPr>
            <p:cNvPr id="14" name="TextBox 13">
              <a:extLst>
                <a:ext uri="{FF2B5EF4-FFF2-40B4-BE49-F238E27FC236}">
                  <a16:creationId xmlns:a16="http://schemas.microsoft.com/office/drawing/2014/main" id="{29C4FCB5-1954-CAFB-EF53-78196B85C36F}"/>
                </a:ext>
              </a:extLst>
            </p:cNvPr>
            <p:cNvSpPr txBox="1"/>
            <p:nvPr/>
          </p:nvSpPr>
          <p:spPr>
            <a:xfrm>
              <a:off x="1745672" y="749465"/>
              <a:ext cx="9237520" cy="646331"/>
            </a:xfrm>
            <a:prstGeom prst="rect">
              <a:avLst/>
            </a:prstGeom>
            <a:noFill/>
          </p:spPr>
          <p:txBody>
            <a:bodyPr wrap="square" rtlCol="0">
              <a:spAutoFit/>
            </a:bodyPr>
            <a:lstStyle/>
            <a:p>
              <a:r>
                <a:rPr lang="vi-VN" sz="3600" b="1" dirty="0">
                  <a:solidFill>
                    <a:srgbClr val="002060"/>
                  </a:solidFill>
                  <a:latin typeface="UTM Duepuntozero" panose="02040603050506020204" pitchFamily="18" charset="0"/>
                </a:rPr>
                <a:t>Một số đặc điểm của nấm được dùng làm thức ăn.</a:t>
              </a:r>
              <a:endParaRPr lang="en-US" sz="3600" b="1" dirty="0">
                <a:solidFill>
                  <a:srgbClr val="002060"/>
                </a:solidFill>
                <a:latin typeface="UTM Duepuntozero" panose="02040603050506020204" pitchFamily="18" charset="0"/>
              </a:endParaRPr>
            </a:p>
          </p:txBody>
        </p:sp>
        <p:sp>
          <p:nvSpPr>
            <p:cNvPr id="15" name="Oval 14">
              <a:extLst>
                <a:ext uri="{FF2B5EF4-FFF2-40B4-BE49-F238E27FC236}">
                  <a16:creationId xmlns:a16="http://schemas.microsoft.com/office/drawing/2014/main" id="{8E4E2080-2C41-C2CC-056E-01242BC33E92}"/>
                </a:ext>
              </a:extLst>
            </p:cNvPr>
            <p:cNvSpPr/>
            <p:nvPr/>
          </p:nvSpPr>
          <p:spPr>
            <a:xfrm>
              <a:off x="1142999" y="762211"/>
              <a:ext cx="602673" cy="602673"/>
            </a:xfrm>
            <a:prstGeom prst="ellipse">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Duepuntozero" panose="02040603050506020204" pitchFamily="18" charset="0"/>
                </a:rPr>
                <a:t>1</a:t>
              </a:r>
              <a:endParaRPr lang="en-US" sz="4000" b="1" dirty="0">
                <a:latin typeface="UTM Duepuntozero" panose="02040603050506020204" pitchFamily="18" charset="0"/>
              </a:endParaRPr>
            </a:p>
          </p:txBody>
        </p:sp>
      </p:grpSp>
      <p:grpSp>
        <p:nvGrpSpPr>
          <p:cNvPr id="23" name="Group 22">
            <a:extLst>
              <a:ext uri="{FF2B5EF4-FFF2-40B4-BE49-F238E27FC236}">
                <a16:creationId xmlns:a16="http://schemas.microsoft.com/office/drawing/2014/main" id="{3D2AB784-A82B-7D31-9360-69A149092B5B}"/>
              </a:ext>
            </a:extLst>
          </p:cNvPr>
          <p:cNvGrpSpPr/>
          <p:nvPr/>
        </p:nvGrpSpPr>
        <p:grpSpPr>
          <a:xfrm>
            <a:off x="425286" y="1208250"/>
            <a:ext cx="3035941" cy="2885833"/>
            <a:chOff x="425286" y="1208250"/>
            <a:chExt cx="3035941" cy="2885833"/>
          </a:xfrm>
        </p:grpSpPr>
        <p:pic>
          <p:nvPicPr>
            <p:cNvPr id="5" name="Picture 4">
              <a:extLst>
                <a:ext uri="{FF2B5EF4-FFF2-40B4-BE49-F238E27FC236}">
                  <a16:creationId xmlns:a16="http://schemas.microsoft.com/office/drawing/2014/main" id="{CDCCBD63-E475-9D71-CE70-79951AEDB242}"/>
                </a:ext>
              </a:extLst>
            </p:cNvPr>
            <p:cNvPicPr>
              <a:picLocks noChangeAspect="1"/>
            </p:cNvPicPr>
            <p:nvPr/>
          </p:nvPicPr>
          <p:blipFill>
            <a:blip r:embed="rId4"/>
            <a:stretch>
              <a:fillRect/>
            </a:stretch>
          </p:blipFill>
          <p:spPr>
            <a:xfrm>
              <a:off x="425286" y="1208250"/>
              <a:ext cx="3035941" cy="2107444"/>
            </a:xfrm>
            <a:prstGeom prst="rect">
              <a:avLst/>
            </a:prstGeom>
          </p:spPr>
        </p:pic>
        <p:sp>
          <p:nvSpPr>
            <p:cNvPr id="21" name="TextBox 20">
              <a:extLst>
                <a:ext uri="{FF2B5EF4-FFF2-40B4-BE49-F238E27FC236}">
                  <a16:creationId xmlns:a16="http://schemas.microsoft.com/office/drawing/2014/main" id="{AA328A13-216A-4A9C-F66E-10523DF7077E}"/>
                </a:ext>
              </a:extLst>
            </p:cNvPr>
            <p:cNvSpPr txBox="1"/>
            <p:nvPr/>
          </p:nvSpPr>
          <p:spPr>
            <a:xfrm>
              <a:off x="709479" y="3139976"/>
              <a:ext cx="2405652" cy="954107"/>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hương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nấm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đông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cô</a:t>
              </a:r>
              <a:r>
                <a:rPr lang="en-US" sz="2800" b="1"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3B5AC1D6-74E4-54CD-42B8-205D69E06128}"/>
              </a:ext>
            </a:extLst>
          </p:cNvPr>
          <p:cNvGrpSpPr/>
          <p:nvPr/>
        </p:nvGrpSpPr>
        <p:grpSpPr>
          <a:xfrm>
            <a:off x="3999529" y="1335119"/>
            <a:ext cx="2915414" cy="2391217"/>
            <a:chOff x="3999529" y="1335119"/>
            <a:chExt cx="2915414" cy="2391217"/>
          </a:xfrm>
        </p:grpSpPr>
        <p:pic>
          <p:nvPicPr>
            <p:cNvPr id="7" name="Picture 6">
              <a:extLst>
                <a:ext uri="{FF2B5EF4-FFF2-40B4-BE49-F238E27FC236}">
                  <a16:creationId xmlns:a16="http://schemas.microsoft.com/office/drawing/2014/main" id="{F7AEE1FD-6EB9-C8D7-43F0-1854DFDD681F}"/>
                </a:ext>
              </a:extLst>
            </p:cNvPr>
            <p:cNvPicPr>
              <a:picLocks noChangeAspect="1"/>
            </p:cNvPicPr>
            <p:nvPr/>
          </p:nvPicPr>
          <p:blipFill>
            <a:blip r:embed="rId5"/>
            <a:stretch>
              <a:fillRect/>
            </a:stretch>
          </p:blipFill>
          <p:spPr>
            <a:xfrm>
              <a:off x="3999529" y="1335119"/>
              <a:ext cx="2915414" cy="1989611"/>
            </a:xfrm>
            <a:prstGeom prst="rect">
              <a:avLst/>
            </a:prstGeom>
          </p:spPr>
        </p:pic>
        <p:sp>
          <p:nvSpPr>
            <p:cNvPr id="22" name="TextBox 21">
              <a:extLst>
                <a:ext uri="{FF2B5EF4-FFF2-40B4-BE49-F238E27FC236}">
                  <a16:creationId xmlns:a16="http://schemas.microsoft.com/office/drawing/2014/main" id="{247C6AB0-567C-FD24-D402-696E8D199956}"/>
                </a:ext>
              </a:extLst>
            </p:cNvPr>
            <p:cNvSpPr txBox="1"/>
            <p:nvPr/>
          </p:nvSpPr>
          <p:spPr>
            <a:xfrm>
              <a:off x="4392167" y="3203116"/>
              <a:ext cx="2130138"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mỡ</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918564E5-BA66-4747-2BB8-20E8F073BF84}"/>
              </a:ext>
            </a:extLst>
          </p:cNvPr>
          <p:cNvGrpSpPr/>
          <p:nvPr/>
        </p:nvGrpSpPr>
        <p:grpSpPr>
          <a:xfrm>
            <a:off x="3896501" y="4019360"/>
            <a:ext cx="3018442" cy="2508473"/>
            <a:chOff x="3896501" y="4019360"/>
            <a:chExt cx="3018442" cy="2508473"/>
          </a:xfrm>
        </p:grpSpPr>
        <p:pic>
          <p:nvPicPr>
            <p:cNvPr id="11" name="Picture 10">
              <a:extLst>
                <a:ext uri="{FF2B5EF4-FFF2-40B4-BE49-F238E27FC236}">
                  <a16:creationId xmlns:a16="http://schemas.microsoft.com/office/drawing/2014/main" id="{1BA21E0E-D579-5614-0276-56E754A30BC9}"/>
                </a:ext>
              </a:extLst>
            </p:cNvPr>
            <p:cNvPicPr>
              <a:picLocks noChangeAspect="1"/>
            </p:cNvPicPr>
            <p:nvPr/>
          </p:nvPicPr>
          <p:blipFill>
            <a:blip r:embed="rId6"/>
            <a:stretch>
              <a:fillRect/>
            </a:stretch>
          </p:blipFill>
          <p:spPr>
            <a:xfrm>
              <a:off x="3896501" y="4019360"/>
              <a:ext cx="3018442" cy="2107444"/>
            </a:xfrm>
            <a:prstGeom prst="rect">
              <a:avLst/>
            </a:prstGeom>
          </p:spPr>
        </p:pic>
        <p:sp>
          <p:nvSpPr>
            <p:cNvPr id="24" name="TextBox 23">
              <a:extLst>
                <a:ext uri="{FF2B5EF4-FFF2-40B4-BE49-F238E27FC236}">
                  <a16:creationId xmlns:a16="http://schemas.microsoft.com/office/drawing/2014/main" id="{BF3C4088-00E2-A97E-CA53-1A8396949544}"/>
                </a:ext>
              </a:extLst>
            </p:cNvPr>
            <p:cNvSpPr txBox="1"/>
            <p:nvPr/>
          </p:nvSpPr>
          <p:spPr>
            <a:xfrm>
              <a:off x="4201969" y="6004613"/>
              <a:ext cx="2407505"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hoàng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đế</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AB02AD30-B06A-CFF8-F6C3-F74CB938921C}"/>
              </a:ext>
            </a:extLst>
          </p:cNvPr>
          <p:cNvGrpSpPr/>
          <p:nvPr/>
        </p:nvGrpSpPr>
        <p:grpSpPr>
          <a:xfrm>
            <a:off x="498117" y="4019360"/>
            <a:ext cx="2890277" cy="2355460"/>
            <a:chOff x="498117" y="4019360"/>
            <a:chExt cx="2890277" cy="2355460"/>
          </a:xfrm>
        </p:grpSpPr>
        <p:pic>
          <p:nvPicPr>
            <p:cNvPr id="9" name="Picture 8">
              <a:extLst>
                <a:ext uri="{FF2B5EF4-FFF2-40B4-BE49-F238E27FC236}">
                  <a16:creationId xmlns:a16="http://schemas.microsoft.com/office/drawing/2014/main" id="{FC9CE88F-B9C1-20DA-546C-75651A76CC4D}"/>
                </a:ext>
              </a:extLst>
            </p:cNvPr>
            <p:cNvPicPr>
              <a:picLocks noChangeAspect="1"/>
            </p:cNvPicPr>
            <p:nvPr/>
          </p:nvPicPr>
          <p:blipFill>
            <a:blip r:embed="rId7"/>
            <a:stretch>
              <a:fillRect/>
            </a:stretch>
          </p:blipFill>
          <p:spPr>
            <a:xfrm>
              <a:off x="498117" y="4019360"/>
              <a:ext cx="2890277" cy="2012144"/>
            </a:xfrm>
            <a:prstGeom prst="rect">
              <a:avLst/>
            </a:prstGeom>
          </p:spPr>
        </p:pic>
        <p:sp>
          <p:nvSpPr>
            <p:cNvPr id="25" name="TextBox 24">
              <a:extLst>
                <a:ext uri="{FF2B5EF4-FFF2-40B4-BE49-F238E27FC236}">
                  <a16:creationId xmlns:a16="http://schemas.microsoft.com/office/drawing/2014/main" id="{F5E7EEAD-CA3A-FE9E-4D27-AA7D652116B6}"/>
                </a:ext>
              </a:extLst>
            </p:cNvPr>
            <p:cNvSpPr txBox="1"/>
            <p:nvPr/>
          </p:nvSpPr>
          <p:spPr>
            <a:xfrm>
              <a:off x="781177" y="5851600"/>
              <a:ext cx="2298845"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chân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dài</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101601A-AC0A-88E7-F043-0AB89FBDDC4A}"/>
              </a:ext>
            </a:extLst>
          </p:cNvPr>
          <p:cNvGrpSpPr/>
          <p:nvPr/>
        </p:nvGrpSpPr>
        <p:grpSpPr>
          <a:xfrm>
            <a:off x="6470385" y="1036628"/>
            <a:ext cx="5331463" cy="2246769"/>
            <a:chOff x="7020120" y="1369365"/>
            <a:chExt cx="5398034" cy="2246769"/>
          </a:xfrm>
        </p:grpSpPr>
        <p:pic>
          <p:nvPicPr>
            <p:cNvPr id="19" name="Picture 18">
              <a:extLst>
                <a:ext uri="{FF2B5EF4-FFF2-40B4-BE49-F238E27FC236}">
                  <a16:creationId xmlns:a16="http://schemas.microsoft.com/office/drawing/2014/main" id="{499A2935-F2C2-D568-402E-40E00805261A}"/>
                </a:ext>
              </a:extLst>
            </p:cNvPr>
            <p:cNvPicPr>
              <a:picLocks noChangeAspect="1"/>
            </p:cNvPicPr>
            <p:nvPr/>
          </p:nvPicPr>
          <p:blipFill rotWithShape="1">
            <a:blip r:embed="rId8"/>
            <a:srcRect l="24001" r="4292" b="-1180"/>
            <a:stretch/>
          </p:blipFill>
          <p:spPr>
            <a:xfrm>
              <a:off x="7020120" y="1443485"/>
              <a:ext cx="825911" cy="684351"/>
            </a:xfrm>
            <a:prstGeom prst="ellipse">
              <a:avLst/>
            </a:prstGeom>
          </p:spPr>
        </p:pic>
        <p:sp>
          <p:nvSpPr>
            <p:cNvPr id="20" name="TextBox 19">
              <a:extLst>
                <a:ext uri="{FF2B5EF4-FFF2-40B4-BE49-F238E27FC236}">
                  <a16:creationId xmlns:a16="http://schemas.microsoft.com/office/drawing/2014/main" id="{D6533D50-8B8C-1A30-7C03-A3D34AE02F92}"/>
                </a:ext>
              </a:extLst>
            </p:cNvPr>
            <p:cNvSpPr txBox="1"/>
            <p:nvPr/>
          </p:nvSpPr>
          <p:spPr>
            <a:xfrm>
              <a:off x="7799788" y="1369365"/>
              <a:ext cx="4618366" cy="2246769"/>
            </a:xfrm>
            <a:prstGeom prst="rect">
              <a:avLst/>
            </a:prstGeom>
            <a:noFill/>
          </p:spPr>
          <p:txBody>
            <a:bodyPr wrap="square" rtlCol="0">
              <a:spAutoFit/>
            </a:bodyPr>
            <a:lstStyle/>
            <a:p>
              <a:pPr algn="just"/>
              <a:r>
                <a:rPr lang="vi-VN" sz="2800" b="1" dirty="0">
                  <a:latin typeface="Calibri" panose="020F0502020204030204" pitchFamily="34" charset="0"/>
                  <a:ea typeface="Calibri" panose="020F0502020204030204" pitchFamily="34" charset="0"/>
                  <a:cs typeface="Calibri" panose="020F0502020204030204" pitchFamily="34" charset="0"/>
                </a:rPr>
                <a:t>Kể tên một số nấm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được</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làm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thức</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ăn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và</a:t>
              </a:r>
              <a:r>
                <a:rPr lang="en-US" sz="2800" b="1" dirty="0">
                  <a:latin typeface="Calibri" panose="020F0502020204030204" pitchFamily="34" charset="0"/>
                  <a:ea typeface="Calibri" panose="020F0502020204030204" pitchFamily="34" charset="0"/>
                  <a:cs typeface="Calibri" panose="020F0502020204030204" pitchFamily="34" charset="0"/>
                </a:rPr>
                <a:t> chia </a:t>
              </a:r>
              <a:r>
                <a:rPr lang="en-US" sz="2800" b="1" dirty="0" err="1">
                  <a:latin typeface="Calibri" panose="020F0502020204030204" pitchFamily="34" charset="0"/>
                  <a:ea typeface="Calibri" panose="020F0502020204030204" pitchFamily="34" charset="0"/>
                  <a:cs typeface="Calibri" panose="020F0502020204030204" pitchFamily="34" charset="0"/>
                </a:rPr>
                <a:t>sẻ</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về</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hình</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dạng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màu</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sắc</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của</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chúng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trong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các</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hình</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dưới</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đây</a:t>
              </a:r>
              <a:r>
                <a:rPr lang="en-US" sz="2800" b="1"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49" name="Group 48">
            <a:extLst>
              <a:ext uri="{FF2B5EF4-FFF2-40B4-BE49-F238E27FC236}">
                <a16:creationId xmlns:a16="http://schemas.microsoft.com/office/drawing/2014/main" id="{1478BD8B-978A-B58E-6089-7AC293D069B3}"/>
              </a:ext>
            </a:extLst>
          </p:cNvPr>
          <p:cNvGrpSpPr/>
          <p:nvPr/>
        </p:nvGrpSpPr>
        <p:grpSpPr>
          <a:xfrm>
            <a:off x="7363113" y="2865982"/>
            <a:ext cx="3991106" cy="3877718"/>
            <a:chOff x="8371701" y="2788168"/>
            <a:chExt cx="3991106" cy="3877718"/>
          </a:xfrm>
        </p:grpSpPr>
        <p:grpSp>
          <p:nvGrpSpPr>
            <p:cNvPr id="50" name="Group 49">
              <a:extLst>
                <a:ext uri="{FF2B5EF4-FFF2-40B4-BE49-F238E27FC236}">
                  <a16:creationId xmlns:a16="http://schemas.microsoft.com/office/drawing/2014/main" id="{D921138E-1ECD-9C0F-35CB-091544FF827E}"/>
                </a:ext>
              </a:extLst>
            </p:cNvPr>
            <p:cNvGrpSpPr/>
            <p:nvPr/>
          </p:nvGrpSpPr>
          <p:grpSpPr>
            <a:xfrm>
              <a:off x="8395072" y="2942628"/>
              <a:ext cx="3798368" cy="3723258"/>
              <a:chOff x="8753278" y="4005090"/>
              <a:chExt cx="3798368" cy="3723258"/>
            </a:xfrm>
          </p:grpSpPr>
          <p:grpSp>
            <p:nvGrpSpPr>
              <p:cNvPr id="54" name="Group 53">
                <a:extLst>
                  <a:ext uri="{FF2B5EF4-FFF2-40B4-BE49-F238E27FC236}">
                    <a16:creationId xmlns:a16="http://schemas.microsoft.com/office/drawing/2014/main" id="{48138694-C7F6-584B-933F-662263D19DC3}"/>
                  </a:ext>
                </a:extLst>
              </p:cNvPr>
              <p:cNvGrpSpPr/>
              <p:nvPr/>
            </p:nvGrpSpPr>
            <p:grpSpPr>
              <a:xfrm>
                <a:off x="8753278" y="4005090"/>
                <a:ext cx="3798368" cy="1528777"/>
                <a:chOff x="8753278" y="4005090"/>
                <a:chExt cx="3798368" cy="1528777"/>
              </a:xfrm>
            </p:grpSpPr>
            <p:sp>
              <p:nvSpPr>
                <p:cNvPr id="56" name="Rounded Rectangle 56">
                  <a:extLst>
                    <a:ext uri="{FF2B5EF4-FFF2-40B4-BE49-F238E27FC236}">
                      <a16:creationId xmlns:a16="http://schemas.microsoft.com/office/drawing/2014/main" id="{A1DFF5D3-9E4A-8605-6825-495C8BBEBEEB}"/>
                    </a:ext>
                  </a:extLst>
                </p:cNvPr>
                <p:cNvSpPr/>
                <p:nvPr/>
              </p:nvSpPr>
              <p:spPr>
                <a:xfrm>
                  <a:off x="8972939" y="4005090"/>
                  <a:ext cx="3307281" cy="14266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C7F2"/>
                    </a:solidFill>
                  </a:endParaRPr>
                </a:p>
              </p:txBody>
            </p:sp>
            <p:sp>
              <p:nvSpPr>
                <p:cNvPr id="57" name="TextBox 10">
                  <a:extLst>
                    <a:ext uri="{FF2B5EF4-FFF2-40B4-BE49-F238E27FC236}">
                      <a16:creationId xmlns:a16="http://schemas.microsoft.com/office/drawing/2014/main" id="{87FB6F42-FFAE-746B-1426-6022C0A8F0AA}"/>
                    </a:ext>
                  </a:extLst>
                </p:cNvPr>
                <p:cNvSpPr txBox="1"/>
                <p:nvPr/>
              </p:nvSpPr>
              <p:spPr>
                <a:xfrm>
                  <a:off x="8753278" y="4087317"/>
                  <a:ext cx="3798368" cy="1446550"/>
                </a:xfrm>
                <a:prstGeom prst="rect">
                  <a:avLst/>
                </a:prstGeom>
                <a:noFill/>
              </p:spPr>
              <p:txBody>
                <a:bodyPr wrap="square" rtlCol="0">
                  <a:spAutoFit/>
                </a:bodyPr>
                <a:lstStyle/>
                <a:p>
                  <a:pPr algn="ctr"/>
                  <a:r>
                    <a:rPr lang="en-US" sz="4400" b="1" dirty="0">
                      <a:ln w="28575">
                        <a:solidFill>
                          <a:srgbClr val="002060"/>
                        </a:solidFill>
                        <a:prstDash val="solid"/>
                      </a:ln>
                      <a:solidFill>
                        <a:srgbClr val="9ADBF2"/>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55" name="Picture 54">
                <a:extLst>
                  <a:ext uri="{FF2B5EF4-FFF2-40B4-BE49-F238E27FC236}">
                    <a16:creationId xmlns:a16="http://schemas.microsoft.com/office/drawing/2014/main" id="{AA99B432-0772-7BC6-FA67-368B79C683C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97" r="33134"/>
              <a:stretch/>
            </p:blipFill>
            <p:spPr>
              <a:xfrm>
                <a:off x="9186733" y="5118279"/>
                <a:ext cx="3093487" cy="2610069"/>
              </a:xfrm>
              <a:prstGeom prst="rect">
                <a:avLst/>
              </a:prstGeom>
            </p:spPr>
          </p:pic>
        </p:grpSp>
        <p:pic>
          <p:nvPicPr>
            <p:cNvPr id="51" name="Picture 50">
              <a:extLst>
                <a:ext uri="{FF2B5EF4-FFF2-40B4-BE49-F238E27FC236}">
                  <a16:creationId xmlns:a16="http://schemas.microsoft.com/office/drawing/2014/main" id="{BEB6FB37-6AE9-54C0-1A20-084A047103F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662" t="10389" r="52338" b="14804"/>
            <a:stretch/>
          </p:blipFill>
          <p:spPr>
            <a:xfrm rot="1391505">
              <a:off x="11426636" y="2788168"/>
              <a:ext cx="936171" cy="1313071"/>
            </a:xfrm>
            <a:prstGeom prst="rect">
              <a:avLst/>
            </a:prstGeom>
          </p:spPr>
        </p:pic>
        <p:pic>
          <p:nvPicPr>
            <p:cNvPr id="52" name="Picture 51">
              <a:extLst>
                <a:ext uri="{FF2B5EF4-FFF2-40B4-BE49-F238E27FC236}">
                  <a16:creationId xmlns:a16="http://schemas.microsoft.com/office/drawing/2014/main" id="{22367A11-63BC-F9A4-20B9-8ED3022622E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662" t="10389" r="52338" b="14804"/>
            <a:stretch/>
          </p:blipFill>
          <p:spPr>
            <a:xfrm rot="1391505">
              <a:off x="8371701" y="3369343"/>
              <a:ext cx="767608" cy="1076645"/>
            </a:xfrm>
            <a:prstGeom prst="rect">
              <a:avLst/>
            </a:prstGeom>
          </p:spPr>
        </p:pic>
        <p:pic>
          <p:nvPicPr>
            <p:cNvPr id="53" name="Picture 52">
              <a:extLst>
                <a:ext uri="{FF2B5EF4-FFF2-40B4-BE49-F238E27FC236}">
                  <a16:creationId xmlns:a16="http://schemas.microsoft.com/office/drawing/2014/main" id="{D2791B45-F249-4A3B-7033-9738004F55F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662" t="10389" r="52338" b="14804"/>
            <a:stretch/>
          </p:blipFill>
          <p:spPr>
            <a:xfrm rot="1391505">
              <a:off x="11467475" y="3540603"/>
              <a:ext cx="767608" cy="1076645"/>
            </a:xfrm>
            <a:prstGeom prst="rect">
              <a:avLst/>
            </a:prstGeom>
          </p:spPr>
        </p:pic>
      </p:grpSp>
    </p:spTree>
    <p:extLst>
      <p:ext uri="{BB962C8B-B14F-4D97-AF65-F5344CB8AC3E}">
        <p14:creationId xmlns:p14="http://schemas.microsoft.com/office/powerpoint/2010/main" val="5640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14" presetClass="entr" presetSubtype="1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par>
                                <p:cTn id="15" presetID="14" presetClass="entr" presetSubtype="1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right)">
                                      <p:cBhvr>
                                        <p:cTn id="28" dur="500"/>
                                        <p:tgtEl>
                                          <p:spTgt spid="49"/>
                                        </p:tgtEl>
                                      </p:cBhvr>
                                    </p:animEffect>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5" y="301336"/>
            <a:ext cx="11637818" cy="6442364"/>
          </a:xfrm>
          <a:custGeom>
            <a:avLst/>
            <a:gdLst>
              <a:gd name="connsiteX0" fmla="*/ 0 w 11637818"/>
              <a:gd name="connsiteY0" fmla="*/ 606162 h 6442364"/>
              <a:gd name="connsiteX1" fmla="*/ 606162 w 11637818"/>
              <a:gd name="connsiteY1" fmla="*/ 0 h 6442364"/>
              <a:gd name="connsiteX2" fmla="*/ 11031656 w 11637818"/>
              <a:gd name="connsiteY2" fmla="*/ 0 h 6442364"/>
              <a:gd name="connsiteX3" fmla="*/ 11637818 w 11637818"/>
              <a:gd name="connsiteY3" fmla="*/ 606162 h 6442364"/>
              <a:gd name="connsiteX4" fmla="*/ 11637818 w 11637818"/>
              <a:gd name="connsiteY4" fmla="*/ 5836202 h 6442364"/>
              <a:gd name="connsiteX5" fmla="*/ 11031656 w 11637818"/>
              <a:gd name="connsiteY5" fmla="*/ 6442364 h 6442364"/>
              <a:gd name="connsiteX6" fmla="*/ 606162 w 11637818"/>
              <a:gd name="connsiteY6" fmla="*/ 6442364 h 6442364"/>
              <a:gd name="connsiteX7" fmla="*/ 0 w 11637818"/>
              <a:gd name="connsiteY7" fmla="*/ 5836202 h 6442364"/>
              <a:gd name="connsiteX8" fmla="*/ 0 w 11637818"/>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818" h="6442364" fill="none" extrusionOk="0">
                <a:moveTo>
                  <a:pt x="0" y="606162"/>
                </a:moveTo>
                <a:cubicBezTo>
                  <a:pt x="-62255" y="275259"/>
                  <a:pt x="269109" y="12941"/>
                  <a:pt x="606162" y="0"/>
                </a:cubicBezTo>
                <a:cubicBezTo>
                  <a:pt x="5651988" y="77600"/>
                  <a:pt x="9430382" y="-27269"/>
                  <a:pt x="11031656" y="0"/>
                </a:cubicBezTo>
                <a:cubicBezTo>
                  <a:pt x="11370765" y="-5718"/>
                  <a:pt x="11678632" y="283403"/>
                  <a:pt x="11637818" y="606162"/>
                </a:cubicBezTo>
                <a:cubicBezTo>
                  <a:pt x="11746818" y="1903749"/>
                  <a:pt x="11559609" y="4292799"/>
                  <a:pt x="11637818" y="5836202"/>
                </a:cubicBezTo>
                <a:cubicBezTo>
                  <a:pt x="11595457" y="6154405"/>
                  <a:pt x="11320831" y="6462474"/>
                  <a:pt x="11031656" y="6442364"/>
                </a:cubicBezTo>
                <a:cubicBezTo>
                  <a:pt x="6747999" y="6491541"/>
                  <a:pt x="2747634" y="6319662"/>
                  <a:pt x="606162" y="6442364"/>
                </a:cubicBezTo>
                <a:cubicBezTo>
                  <a:pt x="266875" y="6477024"/>
                  <a:pt x="-30965" y="6197637"/>
                  <a:pt x="0" y="5836202"/>
                </a:cubicBezTo>
                <a:cubicBezTo>
                  <a:pt x="47022" y="4021830"/>
                  <a:pt x="104569" y="1274052"/>
                  <a:pt x="0" y="606162"/>
                </a:cubicBezTo>
                <a:close/>
              </a:path>
              <a:path w="11637818" h="6442364" stroke="0" extrusionOk="0">
                <a:moveTo>
                  <a:pt x="0" y="606162"/>
                </a:moveTo>
                <a:cubicBezTo>
                  <a:pt x="14621" y="269717"/>
                  <a:pt x="294969" y="-1573"/>
                  <a:pt x="606162" y="0"/>
                </a:cubicBezTo>
                <a:cubicBezTo>
                  <a:pt x="2847453" y="-129276"/>
                  <a:pt x="6546238" y="-77778"/>
                  <a:pt x="11031656" y="0"/>
                </a:cubicBezTo>
                <a:cubicBezTo>
                  <a:pt x="11364805" y="-5180"/>
                  <a:pt x="11628163" y="327063"/>
                  <a:pt x="11637818" y="606162"/>
                </a:cubicBezTo>
                <a:cubicBezTo>
                  <a:pt x="11719417" y="2505360"/>
                  <a:pt x="11792118" y="5238111"/>
                  <a:pt x="11637818" y="5836202"/>
                </a:cubicBezTo>
                <a:cubicBezTo>
                  <a:pt x="11664750" y="6227772"/>
                  <a:pt x="11359696" y="6444653"/>
                  <a:pt x="11031656" y="6442364"/>
                </a:cubicBezTo>
                <a:cubicBezTo>
                  <a:pt x="8502908" y="6486584"/>
                  <a:pt x="2467513"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A2DE91A3-A159-EDBC-7691-A75D9DF042F0}"/>
              </a:ext>
            </a:extLst>
          </p:cNvPr>
          <p:cNvSpPr txBox="1"/>
          <p:nvPr/>
        </p:nvSpPr>
        <p:spPr>
          <a:xfrm>
            <a:off x="2472137" y="438809"/>
            <a:ext cx="7900416" cy="769441"/>
          </a:xfrm>
          <a:prstGeom prst="rect">
            <a:avLst/>
          </a:prstGeom>
          <a:noFill/>
        </p:spPr>
        <p:txBody>
          <a:bodyPr wrap="square" rtlCol="0">
            <a:spAutoFit/>
          </a:bodyPr>
          <a:lstStyle/>
          <a:p>
            <a:pPr algn="ctr"/>
            <a:r>
              <a:rPr lang="vi-VN" sz="4400" dirty="0">
                <a:ln w="28575">
                  <a:solidFill>
                    <a:srgbClr val="002060"/>
                  </a:solidFill>
                </a:ln>
                <a:solidFill>
                  <a:srgbClr val="CCFF66"/>
                </a:solidFill>
                <a:latin typeface="iCiel Pony" panose="02000000000000000000" pitchFamily="2" charset="0"/>
              </a:rPr>
              <a:t>CÙNG NHAU CHIA SẺ</a:t>
            </a:r>
            <a:endParaRPr lang="en-US" sz="4400" dirty="0">
              <a:ln w="28575">
                <a:solidFill>
                  <a:srgbClr val="002060"/>
                </a:solidFill>
              </a:ln>
              <a:solidFill>
                <a:srgbClr val="CCFF66"/>
              </a:solidFill>
              <a:latin typeface="iCiel Pony" panose="02000000000000000000" pitchFamily="2" charset="0"/>
            </a:endParaRPr>
          </a:p>
        </p:txBody>
      </p:sp>
      <p:sp>
        <p:nvSpPr>
          <p:cNvPr id="4" name="TextBox 3">
            <a:extLst>
              <a:ext uri="{FF2B5EF4-FFF2-40B4-BE49-F238E27FC236}">
                <a16:creationId xmlns:a16="http://schemas.microsoft.com/office/drawing/2014/main" id="{C9375826-5797-B824-FEE0-9DE5C0FD6BCB}"/>
              </a:ext>
            </a:extLst>
          </p:cNvPr>
          <p:cNvSpPr txBox="1"/>
          <p:nvPr/>
        </p:nvSpPr>
        <p:spPr>
          <a:xfrm>
            <a:off x="3123443" y="962308"/>
            <a:ext cx="6595872" cy="523220"/>
          </a:xfrm>
          <a:prstGeom prst="rect">
            <a:avLst/>
          </a:prstGeom>
          <a:noFill/>
        </p:spPr>
        <p:txBody>
          <a:bodyPr wrap="square" rtlCol="0">
            <a:spAutoFit/>
          </a:bodyPr>
          <a:lstStyle/>
          <a:p>
            <a:pPr algn="ctr"/>
            <a:r>
              <a:rPr lang="en-US" sz="2800" b="1" dirty="0" err="1">
                <a:solidFill>
                  <a:srgbClr val="002060"/>
                </a:solidFill>
                <a:latin typeface="UTM Duepuntozero" panose="02040603050506020204" pitchFamily="18" charset="0"/>
              </a:rPr>
              <a:t>Lắng</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nghe</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quan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sát</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nhận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xét</a:t>
            </a:r>
            <a:endParaRPr lang="en-US" sz="2800" b="1" dirty="0">
              <a:solidFill>
                <a:srgbClr val="002060"/>
              </a:solidFill>
              <a:latin typeface="UTM Duepuntozero" panose="02040603050506020204" pitchFamily="18" charset="0"/>
            </a:endParaRPr>
          </a:p>
        </p:txBody>
      </p:sp>
      <p:sp>
        <p:nvSpPr>
          <p:cNvPr id="6" name="Rectangle: Rounded Corners 5">
            <a:extLst>
              <a:ext uri="{FF2B5EF4-FFF2-40B4-BE49-F238E27FC236}">
                <a16:creationId xmlns:a16="http://schemas.microsoft.com/office/drawing/2014/main" id="{645CDE1B-886A-7211-AF61-2869B77895DB}"/>
              </a:ext>
            </a:extLst>
          </p:cNvPr>
          <p:cNvSpPr/>
          <p:nvPr/>
        </p:nvSpPr>
        <p:spPr>
          <a:xfrm>
            <a:off x="5029200" y="1509586"/>
            <a:ext cx="6672215" cy="1384938"/>
          </a:xfrm>
          <a:prstGeom prst="round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Mũ nấm màu nâu sẫm, hơi cứng, thân nấm khá cao.</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DCA67107-AB5C-4FA2-0F38-351F426D7362}"/>
              </a:ext>
            </a:extLst>
          </p:cNvPr>
          <p:cNvGrpSpPr/>
          <p:nvPr/>
        </p:nvGrpSpPr>
        <p:grpSpPr>
          <a:xfrm>
            <a:off x="708794" y="1228780"/>
            <a:ext cx="3035941" cy="2885833"/>
            <a:chOff x="425286" y="1208250"/>
            <a:chExt cx="3035941" cy="2885833"/>
          </a:xfrm>
        </p:grpSpPr>
        <p:pic>
          <p:nvPicPr>
            <p:cNvPr id="29" name="Picture 28">
              <a:extLst>
                <a:ext uri="{FF2B5EF4-FFF2-40B4-BE49-F238E27FC236}">
                  <a16:creationId xmlns:a16="http://schemas.microsoft.com/office/drawing/2014/main" id="{635558A4-B994-5866-2D0C-FB786D77FF0E}"/>
                </a:ext>
              </a:extLst>
            </p:cNvPr>
            <p:cNvPicPr>
              <a:picLocks noChangeAspect="1"/>
            </p:cNvPicPr>
            <p:nvPr/>
          </p:nvPicPr>
          <p:blipFill>
            <a:blip r:embed="rId4"/>
            <a:stretch>
              <a:fillRect/>
            </a:stretch>
          </p:blipFill>
          <p:spPr>
            <a:xfrm>
              <a:off x="425286" y="1208250"/>
              <a:ext cx="3035941" cy="2107444"/>
            </a:xfrm>
            <a:prstGeom prst="rect">
              <a:avLst/>
            </a:prstGeom>
          </p:spPr>
        </p:pic>
        <p:sp>
          <p:nvSpPr>
            <p:cNvPr id="30" name="TextBox 29">
              <a:extLst>
                <a:ext uri="{FF2B5EF4-FFF2-40B4-BE49-F238E27FC236}">
                  <a16:creationId xmlns:a16="http://schemas.microsoft.com/office/drawing/2014/main" id="{6BC070D8-0D82-E6F6-592D-6B8972AA21AF}"/>
                </a:ext>
              </a:extLst>
            </p:cNvPr>
            <p:cNvSpPr txBox="1"/>
            <p:nvPr/>
          </p:nvSpPr>
          <p:spPr>
            <a:xfrm>
              <a:off x="709479" y="3139976"/>
              <a:ext cx="2405652" cy="954107"/>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hương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nấm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đông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cô</a:t>
              </a:r>
              <a:r>
                <a:rPr lang="en-US" sz="2800" b="1"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31" name="Group 30">
            <a:extLst>
              <a:ext uri="{FF2B5EF4-FFF2-40B4-BE49-F238E27FC236}">
                <a16:creationId xmlns:a16="http://schemas.microsoft.com/office/drawing/2014/main" id="{64E2CF36-77AB-537A-135D-42ED0E798D41}"/>
              </a:ext>
            </a:extLst>
          </p:cNvPr>
          <p:cNvGrpSpPr/>
          <p:nvPr/>
        </p:nvGrpSpPr>
        <p:grpSpPr>
          <a:xfrm>
            <a:off x="769057" y="4263668"/>
            <a:ext cx="2915414" cy="2391217"/>
            <a:chOff x="3999529" y="1335119"/>
            <a:chExt cx="2915414" cy="2391217"/>
          </a:xfrm>
        </p:grpSpPr>
        <p:pic>
          <p:nvPicPr>
            <p:cNvPr id="32" name="Picture 31">
              <a:extLst>
                <a:ext uri="{FF2B5EF4-FFF2-40B4-BE49-F238E27FC236}">
                  <a16:creationId xmlns:a16="http://schemas.microsoft.com/office/drawing/2014/main" id="{18114C33-7954-601E-4031-EFF73AE51B85}"/>
                </a:ext>
              </a:extLst>
            </p:cNvPr>
            <p:cNvPicPr>
              <a:picLocks noChangeAspect="1"/>
            </p:cNvPicPr>
            <p:nvPr/>
          </p:nvPicPr>
          <p:blipFill>
            <a:blip r:embed="rId5"/>
            <a:stretch>
              <a:fillRect/>
            </a:stretch>
          </p:blipFill>
          <p:spPr>
            <a:xfrm>
              <a:off x="3999529" y="1335119"/>
              <a:ext cx="2915414" cy="1989611"/>
            </a:xfrm>
            <a:prstGeom prst="rect">
              <a:avLst/>
            </a:prstGeom>
          </p:spPr>
        </p:pic>
        <p:sp>
          <p:nvSpPr>
            <p:cNvPr id="33" name="TextBox 32">
              <a:extLst>
                <a:ext uri="{FF2B5EF4-FFF2-40B4-BE49-F238E27FC236}">
                  <a16:creationId xmlns:a16="http://schemas.microsoft.com/office/drawing/2014/main" id="{836EF4BB-EFE7-52B1-6ACF-A1E62F13DFF7}"/>
                </a:ext>
              </a:extLst>
            </p:cNvPr>
            <p:cNvSpPr txBox="1"/>
            <p:nvPr/>
          </p:nvSpPr>
          <p:spPr>
            <a:xfrm>
              <a:off x="4392167" y="3203116"/>
              <a:ext cx="2130138"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mỡ</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34" name="Rectangle: Rounded Corners 33">
            <a:extLst>
              <a:ext uri="{FF2B5EF4-FFF2-40B4-BE49-F238E27FC236}">
                <a16:creationId xmlns:a16="http://schemas.microsoft.com/office/drawing/2014/main" id="{905E04B4-9358-A109-B192-CD85B0A3EE3C}"/>
              </a:ext>
            </a:extLst>
          </p:cNvPr>
          <p:cNvSpPr/>
          <p:nvPr/>
        </p:nvSpPr>
        <p:spPr>
          <a:xfrm>
            <a:off x="5029199" y="4510754"/>
            <a:ext cx="6672215" cy="1384938"/>
          </a:xfrm>
          <a:prstGeom prst="round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Mũ</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nâu</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nhạt</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nấm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tròn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ngắn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36" name="Picture 35" descr="A yellow and green arrow pointing towards the camera&#10;&#10;Description automatically generated">
            <a:extLst>
              <a:ext uri="{FF2B5EF4-FFF2-40B4-BE49-F238E27FC236}">
                <a16:creationId xmlns:a16="http://schemas.microsoft.com/office/drawing/2014/main" id="{2195EA1D-E1F3-C41C-7164-774AAA3321CB}"/>
              </a:ext>
            </a:extLst>
          </p:cNvPr>
          <p:cNvPicPr>
            <a:picLocks noChangeAspect="1"/>
          </p:cNvPicPr>
          <p:nvPr/>
        </p:nvPicPr>
        <p:blipFill rotWithShape="1">
          <a:blip r:embed="rId6">
            <a:extLst>
              <a:ext uri="{28A0092B-C50C-407E-A947-70E740481C1C}">
                <a14:useLocalDpi xmlns:a14="http://schemas.microsoft.com/office/drawing/2010/main" val="0"/>
              </a:ext>
            </a:extLst>
          </a:blip>
          <a:srcRect t="19623" b="24114"/>
          <a:stretch/>
        </p:blipFill>
        <p:spPr>
          <a:xfrm>
            <a:off x="3581252" y="1746419"/>
            <a:ext cx="1731951" cy="974443"/>
          </a:xfrm>
          <a:prstGeom prst="rect">
            <a:avLst/>
          </a:prstGeom>
        </p:spPr>
      </p:pic>
      <p:pic>
        <p:nvPicPr>
          <p:cNvPr id="37" name="Picture 36" descr="A yellow and green arrow pointing towards the camera&#10;&#10;Description automatically generated">
            <a:extLst>
              <a:ext uri="{FF2B5EF4-FFF2-40B4-BE49-F238E27FC236}">
                <a16:creationId xmlns:a16="http://schemas.microsoft.com/office/drawing/2014/main" id="{5846F06F-C890-8C83-142A-A0B99BBCA17F}"/>
              </a:ext>
            </a:extLst>
          </p:cNvPr>
          <p:cNvPicPr>
            <a:picLocks noChangeAspect="1"/>
          </p:cNvPicPr>
          <p:nvPr/>
        </p:nvPicPr>
        <p:blipFill rotWithShape="1">
          <a:blip r:embed="rId6">
            <a:extLst>
              <a:ext uri="{28A0092B-C50C-407E-A947-70E740481C1C}">
                <a14:useLocalDpi xmlns:a14="http://schemas.microsoft.com/office/drawing/2010/main" val="0"/>
              </a:ext>
            </a:extLst>
          </a:blip>
          <a:srcRect t="19623" b="24114"/>
          <a:stretch/>
        </p:blipFill>
        <p:spPr>
          <a:xfrm>
            <a:off x="3546533" y="4716001"/>
            <a:ext cx="1731951" cy="974443"/>
          </a:xfrm>
          <a:prstGeom prst="rect">
            <a:avLst/>
          </a:prstGeom>
        </p:spPr>
      </p:pic>
      <p:pic>
        <p:nvPicPr>
          <p:cNvPr id="39" name="Picture 38" descr="A group of mushrooms on a black background&#10;&#10;Description automatically generated">
            <a:extLst>
              <a:ext uri="{FF2B5EF4-FFF2-40B4-BE49-F238E27FC236}">
                <a16:creationId xmlns:a16="http://schemas.microsoft.com/office/drawing/2014/main" id="{0692D7F0-A904-5E74-6222-F54F02AFA308}"/>
              </a:ext>
            </a:extLst>
          </p:cNvPr>
          <p:cNvPicPr>
            <a:picLocks noChangeAspect="1"/>
          </p:cNvPicPr>
          <p:nvPr/>
        </p:nvPicPr>
        <p:blipFill rotWithShape="1">
          <a:blip r:embed="rId7">
            <a:extLst>
              <a:ext uri="{28A0092B-C50C-407E-A947-70E740481C1C}">
                <a14:useLocalDpi xmlns:a14="http://schemas.microsoft.com/office/drawing/2010/main" val="0"/>
              </a:ext>
            </a:extLst>
          </a:blip>
          <a:srcRect t="55606"/>
          <a:stretch/>
        </p:blipFill>
        <p:spPr>
          <a:xfrm>
            <a:off x="5858691" y="2347246"/>
            <a:ext cx="5013230" cy="2225570"/>
          </a:xfrm>
          <a:prstGeom prst="rect">
            <a:avLst/>
          </a:prstGeom>
        </p:spPr>
      </p:pic>
    </p:spTree>
    <p:extLst>
      <p:ext uri="{BB962C8B-B14F-4D97-AF65-F5344CB8AC3E}">
        <p14:creationId xmlns:p14="http://schemas.microsoft.com/office/powerpoint/2010/main" val="6229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lants and flowers&#10;&#10;Description automatically generated">
            <a:extLst>
              <a:ext uri="{FF2B5EF4-FFF2-40B4-BE49-F238E27FC236}">
                <a16:creationId xmlns:a16="http://schemas.microsoft.com/office/drawing/2014/main" id="{E70F74C1-E8F6-ECC6-5C3C-0F5E343D3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Hình chữ nhật: Góc Tròn 6">
            <a:extLst>
              <a:ext uri="{FF2B5EF4-FFF2-40B4-BE49-F238E27FC236}">
                <a16:creationId xmlns:a16="http://schemas.microsoft.com/office/drawing/2014/main" id="{B429BC31-02E7-9ECE-0E16-01409FE2ABED}"/>
              </a:ext>
            </a:extLst>
          </p:cNvPr>
          <p:cNvSpPr/>
          <p:nvPr/>
        </p:nvSpPr>
        <p:spPr>
          <a:xfrm>
            <a:off x="270164" y="301336"/>
            <a:ext cx="11752117" cy="6442364"/>
          </a:xfrm>
          <a:custGeom>
            <a:avLst/>
            <a:gdLst>
              <a:gd name="connsiteX0" fmla="*/ 0 w 11752117"/>
              <a:gd name="connsiteY0" fmla="*/ 606162 h 6442364"/>
              <a:gd name="connsiteX1" fmla="*/ 606162 w 11752117"/>
              <a:gd name="connsiteY1" fmla="*/ 0 h 6442364"/>
              <a:gd name="connsiteX2" fmla="*/ 11145955 w 11752117"/>
              <a:gd name="connsiteY2" fmla="*/ 0 h 6442364"/>
              <a:gd name="connsiteX3" fmla="*/ 11752117 w 11752117"/>
              <a:gd name="connsiteY3" fmla="*/ 606162 h 6442364"/>
              <a:gd name="connsiteX4" fmla="*/ 11752117 w 11752117"/>
              <a:gd name="connsiteY4" fmla="*/ 5836202 h 6442364"/>
              <a:gd name="connsiteX5" fmla="*/ 11145955 w 11752117"/>
              <a:gd name="connsiteY5" fmla="*/ 6442364 h 6442364"/>
              <a:gd name="connsiteX6" fmla="*/ 606162 w 11752117"/>
              <a:gd name="connsiteY6" fmla="*/ 6442364 h 6442364"/>
              <a:gd name="connsiteX7" fmla="*/ 0 w 11752117"/>
              <a:gd name="connsiteY7" fmla="*/ 5836202 h 6442364"/>
              <a:gd name="connsiteX8" fmla="*/ 0 w 11752117"/>
              <a:gd name="connsiteY8" fmla="*/ 606162 h 644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2117" h="6442364" fill="none" extrusionOk="0">
                <a:moveTo>
                  <a:pt x="0" y="606162"/>
                </a:moveTo>
                <a:cubicBezTo>
                  <a:pt x="-62255" y="275259"/>
                  <a:pt x="269109" y="12941"/>
                  <a:pt x="606162" y="0"/>
                </a:cubicBezTo>
                <a:cubicBezTo>
                  <a:pt x="4431844" y="77600"/>
                  <a:pt x="8674294" y="-27269"/>
                  <a:pt x="11145955" y="0"/>
                </a:cubicBezTo>
                <a:cubicBezTo>
                  <a:pt x="11485064" y="-5718"/>
                  <a:pt x="11792931" y="283403"/>
                  <a:pt x="11752117" y="606162"/>
                </a:cubicBezTo>
                <a:cubicBezTo>
                  <a:pt x="11861117" y="1903749"/>
                  <a:pt x="11673908" y="4292799"/>
                  <a:pt x="11752117" y="5836202"/>
                </a:cubicBezTo>
                <a:cubicBezTo>
                  <a:pt x="11709756" y="6154405"/>
                  <a:pt x="11435130" y="6462474"/>
                  <a:pt x="11145955" y="6442364"/>
                </a:cubicBezTo>
                <a:cubicBezTo>
                  <a:pt x="8448199" y="6491541"/>
                  <a:pt x="4979895" y="6319662"/>
                  <a:pt x="606162" y="6442364"/>
                </a:cubicBezTo>
                <a:cubicBezTo>
                  <a:pt x="266875" y="6477024"/>
                  <a:pt x="-30965" y="6197637"/>
                  <a:pt x="0" y="5836202"/>
                </a:cubicBezTo>
                <a:cubicBezTo>
                  <a:pt x="47022" y="4021830"/>
                  <a:pt x="104569" y="1274052"/>
                  <a:pt x="0" y="606162"/>
                </a:cubicBezTo>
                <a:close/>
              </a:path>
              <a:path w="11752117" h="6442364" stroke="0" extrusionOk="0">
                <a:moveTo>
                  <a:pt x="0" y="606162"/>
                </a:moveTo>
                <a:cubicBezTo>
                  <a:pt x="14621" y="269717"/>
                  <a:pt x="294969" y="-1573"/>
                  <a:pt x="606162" y="0"/>
                </a:cubicBezTo>
                <a:cubicBezTo>
                  <a:pt x="5160289" y="-129276"/>
                  <a:pt x="7546925" y="-77778"/>
                  <a:pt x="11145955" y="0"/>
                </a:cubicBezTo>
                <a:cubicBezTo>
                  <a:pt x="11479104" y="-5180"/>
                  <a:pt x="11742462" y="327063"/>
                  <a:pt x="11752117" y="606162"/>
                </a:cubicBezTo>
                <a:cubicBezTo>
                  <a:pt x="11833716" y="2505360"/>
                  <a:pt x="11906417" y="5238111"/>
                  <a:pt x="11752117" y="5836202"/>
                </a:cubicBezTo>
                <a:cubicBezTo>
                  <a:pt x="11779049" y="6227772"/>
                  <a:pt x="11473995" y="6444653"/>
                  <a:pt x="11145955" y="6442364"/>
                </a:cubicBezTo>
                <a:cubicBezTo>
                  <a:pt x="8985253" y="6486584"/>
                  <a:pt x="4340876" y="6412982"/>
                  <a:pt x="606162" y="6442364"/>
                </a:cubicBezTo>
                <a:cubicBezTo>
                  <a:pt x="256179" y="6383926"/>
                  <a:pt x="-12239" y="6168147"/>
                  <a:pt x="0" y="5836202"/>
                </a:cubicBezTo>
                <a:cubicBezTo>
                  <a:pt x="-159954" y="5119636"/>
                  <a:pt x="22140" y="1790703"/>
                  <a:pt x="0" y="606162"/>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gd name="adj" fmla="val 940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A2DE91A3-A159-EDBC-7691-A75D9DF042F0}"/>
              </a:ext>
            </a:extLst>
          </p:cNvPr>
          <p:cNvSpPr txBox="1"/>
          <p:nvPr/>
        </p:nvSpPr>
        <p:spPr>
          <a:xfrm>
            <a:off x="2472137" y="438809"/>
            <a:ext cx="7900416" cy="769441"/>
          </a:xfrm>
          <a:prstGeom prst="rect">
            <a:avLst/>
          </a:prstGeom>
          <a:noFill/>
        </p:spPr>
        <p:txBody>
          <a:bodyPr wrap="square" rtlCol="0">
            <a:spAutoFit/>
          </a:bodyPr>
          <a:lstStyle/>
          <a:p>
            <a:pPr algn="ctr"/>
            <a:r>
              <a:rPr lang="vi-VN" sz="4400" dirty="0">
                <a:ln w="28575">
                  <a:solidFill>
                    <a:srgbClr val="002060"/>
                  </a:solidFill>
                </a:ln>
                <a:solidFill>
                  <a:srgbClr val="CCFF66"/>
                </a:solidFill>
                <a:latin typeface="iCiel Pony" panose="02000000000000000000" pitchFamily="2" charset="0"/>
              </a:rPr>
              <a:t>CÙNG NHAU CHIA SẺ</a:t>
            </a:r>
            <a:endParaRPr lang="en-US" sz="4400" dirty="0">
              <a:ln w="28575">
                <a:solidFill>
                  <a:srgbClr val="002060"/>
                </a:solidFill>
              </a:ln>
              <a:solidFill>
                <a:srgbClr val="CCFF66"/>
              </a:solidFill>
              <a:latin typeface="iCiel Pony" panose="02000000000000000000" pitchFamily="2" charset="0"/>
            </a:endParaRPr>
          </a:p>
        </p:txBody>
      </p:sp>
      <p:sp>
        <p:nvSpPr>
          <p:cNvPr id="4" name="TextBox 3">
            <a:extLst>
              <a:ext uri="{FF2B5EF4-FFF2-40B4-BE49-F238E27FC236}">
                <a16:creationId xmlns:a16="http://schemas.microsoft.com/office/drawing/2014/main" id="{C9375826-5797-B824-FEE0-9DE5C0FD6BCB}"/>
              </a:ext>
            </a:extLst>
          </p:cNvPr>
          <p:cNvSpPr txBox="1"/>
          <p:nvPr/>
        </p:nvSpPr>
        <p:spPr>
          <a:xfrm>
            <a:off x="3123443" y="962308"/>
            <a:ext cx="6595872" cy="523220"/>
          </a:xfrm>
          <a:prstGeom prst="rect">
            <a:avLst/>
          </a:prstGeom>
          <a:noFill/>
        </p:spPr>
        <p:txBody>
          <a:bodyPr wrap="square" rtlCol="0">
            <a:spAutoFit/>
          </a:bodyPr>
          <a:lstStyle/>
          <a:p>
            <a:pPr algn="ctr"/>
            <a:r>
              <a:rPr lang="en-US" sz="2800" b="1" dirty="0" err="1">
                <a:solidFill>
                  <a:srgbClr val="002060"/>
                </a:solidFill>
                <a:latin typeface="UTM Duepuntozero" panose="02040603050506020204" pitchFamily="18" charset="0"/>
              </a:rPr>
              <a:t>Lắng</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nghe</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quan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sát</a:t>
            </a:r>
            <a:r>
              <a:rPr lang="en-US" sz="2800" b="1" dirty="0">
                <a:solidFill>
                  <a:srgbClr val="002060"/>
                </a:solidFill>
                <a:latin typeface="UTM Duepuntozero" panose="02040603050506020204" pitchFamily="18" charset="0"/>
              </a:rPr>
              <a:t> – </a:t>
            </a:r>
            <a:r>
              <a:rPr lang="en-US" sz="2800" b="1" dirty="0" err="1">
                <a:solidFill>
                  <a:srgbClr val="002060"/>
                </a:solidFill>
                <a:latin typeface="UTM Duepuntozero" panose="02040603050506020204" pitchFamily="18" charset="0"/>
              </a:rPr>
              <a:t>nhận</a:t>
            </a:r>
            <a:r>
              <a:rPr lang="en-US" sz="2800" b="1" dirty="0">
                <a:solidFill>
                  <a:srgbClr val="002060"/>
                </a:solidFill>
                <a:latin typeface="UTM Duepuntozero" panose="02040603050506020204" pitchFamily="18" charset="0"/>
              </a:rPr>
              <a:t> </a:t>
            </a:r>
            <a:r>
              <a:rPr lang="en-US" sz="2800" b="1" dirty="0" err="1">
                <a:solidFill>
                  <a:srgbClr val="002060"/>
                </a:solidFill>
                <a:latin typeface="UTM Duepuntozero" panose="02040603050506020204" pitchFamily="18" charset="0"/>
              </a:rPr>
              <a:t>xét</a:t>
            </a:r>
            <a:endParaRPr lang="en-US" sz="2800" b="1" dirty="0">
              <a:solidFill>
                <a:srgbClr val="002060"/>
              </a:solidFill>
              <a:latin typeface="UTM Duepuntozero" panose="02040603050506020204" pitchFamily="18" charset="0"/>
            </a:endParaRPr>
          </a:p>
        </p:txBody>
      </p:sp>
      <p:sp>
        <p:nvSpPr>
          <p:cNvPr id="6" name="Rectangle: Rounded Corners 5">
            <a:extLst>
              <a:ext uri="{FF2B5EF4-FFF2-40B4-BE49-F238E27FC236}">
                <a16:creationId xmlns:a16="http://schemas.microsoft.com/office/drawing/2014/main" id="{645CDE1B-886A-7211-AF61-2869B77895DB}"/>
              </a:ext>
            </a:extLst>
          </p:cNvPr>
          <p:cNvSpPr/>
          <p:nvPr/>
        </p:nvSpPr>
        <p:spPr>
          <a:xfrm>
            <a:off x="5029200" y="1509586"/>
            <a:ext cx="6672215" cy="1384938"/>
          </a:xfrm>
          <a:prstGeom prst="round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Calibri" panose="020F0502020204030204" pitchFamily="34" charset="0"/>
                <a:ea typeface="Calibri" panose="020F0502020204030204" pitchFamily="34" charset="0"/>
                <a:cs typeface="Calibri" panose="020F0502020204030204" pitchFamily="34" charset="0"/>
              </a:rPr>
              <a:t>Nấm có màu nâu xám, chân nấm dài khoảng từ 3 - 10cm, ban đầu có hình que sau đó lớn dần xuất hiện mũ nấm.</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Rectangle: Rounded Corners 33">
            <a:extLst>
              <a:ext uri="{FF2B5EF4-FFF2-40B4-BE49-F238E27FC236}">
                <a16:creationId xmlns:a16="http://schemas.microsoft.com/office/drawing/2014/main" id="{905E04B4-9358-A109-B192-CD85B0A3EE3C}"/>
              </a:ext>
            </a:extLst>
          </p:cNvPr>
          <p:cNvSpPr/>
          <p:nvPr/>
        </p:nvSpPr>
        <p:spPr>
          <a:xfrm>
            <a:off x="5029199" y="4510754"/>
            <a:ext cx="6878784" cy="2107444"/>
          </a:xfrm>
          <a:prstGeom prst="round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M</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ũ nấm hình bán cầu, dẹt, trơn, kích thước mũ nấm có thể lên đến 20 cm, thân nấm dày, chắc, phình to ở gốc và chiều cao khoảng 8 - 20 cm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thường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trắng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36" name="Picture 35" descr="A yellow and green arrow pointing towards the camera&#10;&#10;Description automatically generated">
            <a:extLst>
              <a:ext uri="{FF2B5EF4-FFF2-40B4-BE49-F238E27FC236}">
                <a16:creationId xmlns:a16="http://schemas.microsoft.com/office/drawing/2014/main" id="{2195EA1D-E1F3-C41C-7164-774AAA3321CB}"/>
              </a:ext>
            </a:extLst>
          </p:cNvPr>
          <p:cNvPicPr>
            <a:picLocks noChangeAspect="1"/>
          </p:cNvPicPr>
          <p:nvPr/>
        </p:nvPicPr>
        <p:blipFill rotWithShape="1">
          <a:blip r:embed="rId4">
            <a:extLst>
              <a:ext uri="{28A0092B-C50C-407E-A947-70E740481C1C}">
                <a14:useLocalDpi xmlns:a14="http://schemas.microsoft.com/office/drawing/2010/main" val="0"/>
              </a:ext>
            </a:extLst>
          </a:blip>
          <a:srcRect t="19623" b="24114"/>
          <a:stretch/>
        </p:blipFill>
        <p:spPr>
          <a:xfrm>
            <a:off x="3581252" y="1746419"/>
            <a:ext cx="1731951" cy="974443"/>
          </a:xfrm>
          <a:prstGeom prst="rect">
            <a:avLst/>
          </a:prstGeom>
        </p:spPr>
      </p:pic>
      <p:pic>
        <p:nvPicPr>
          <p:cNvPr id="37" name="Picture 36" descr="A yellow and green arrow pointing towards the camera&#10;&#10;Description automatically generated">
            <a:extLst>
              <a:ext uri="{FF2B5EF4-FFF2-40B4-BE49-F238E27FC236}">
                <a16:creationId xmlns:a16="http://schemas.microsoft.com/office/drawing/2014/main" id="{5846F06F-C890-8C83-142A-A0B99BBCA17F}"/>
              </a:ext>
            </a:extLst>
          </p:cNvPr>
          <p:cNvPicPr>
            <a:picLocks noChangeAspect="1"/>
          </p:cNvPicPr>
          <p:nvPr/>
        </p:nvPicPr>
        <p:blipFill rotWithShape="1">
          <a:blip r:embed="rId4">
            <a:extLst>
              <a:ext uri="{28A0092B-C50C-407E-A947-70E740481C1C}">
                <a14:useLocalDpi xmlns:a14="http://schemas.microsoft.com/office/drawing/2010/main" val="0"/>
              </a:ext>
            </a:extLst>
          </a:blip>
          <a:srcRect t="19623" b="24114"/>
          <a:stretch/>
        </p:blipFill>
        <p:spPr>
          <a:xfrm>
            <a:off x="3546533" y="4716001"/>
            <a:ext cx="1731951" cy="974443"/>
          </a:xfrm>
          <a:prstGeom prst="rect">
            <a:avLst/>
          </a:prstGeom>
        </p:spPr>
      </p:pic>
      <p:pic>
        <p:nvPicPr>
          <p:cNvPr id="39" name="Picture 38" descr="A group of mushrooms on a black background&#10;&#10;Description automatically generated">
            <a:extLst>
              <a:ext uri="{FF2B5EF4-FFF2-40B4-BE49-F238E27FC236}">
                <a16:creationId xmlns:a16="http://schemas.microsoft.com/office/drawing/2014/main" id="{0692D7F0-A904-5E74-6222-F54F02AFA308}"/>
              </a:ext>
            </a:extLst>
          </p:cNvPr>
          <p:cNvPicPr>
            <a:picLocks noChangeAspect="1"/>
          </p:cNvPicPr>
          <p:nvPr/>
        </p:nvPicPr>
        <p:blipFill rotWithShape="1">
          <a:blip r:embed="rId5">
            <a:extLst>
              <a:ext uri="{28A0092B-C50C-407E-A947-70E740481C1C}">
                <a14:useLocalDpi xmlns:a14="http://schemas.microsoft.com/office/drawing/2010/main" val="0"/>
              </a:ext>
            </a:extLst>
          </a:blip>
          <a:srcRect t="55606"/>
          <a:stretch/>
        </p:blipFill>
        <p:spPr>
          <a:xfrm>
            <a:off x="6037470" y="2560672"/>
            <a:ext cx="4594564" cy="2039708"/>
          </a:xfrm>
          <a:prstGeom prst="rect">
            <a:avLst/>
          </a:prstGeom>
        </p:spPr>
      </p:pic>
      <p:grpSp>
        <p:nvGrpSpPr>
          <p:cNvPr id="5" name="Group 4">
            <a:extLst>
              <a:ext uri="{FF2B5EF4-FFF2-40B4-BE49-F238E27FC236}">
                <a16:creationId xmlns:a16="http://schemas.microsoft.com/office/drawing/2014/main" id="{0B3100F6-8FEF-1D02-4FC3-4D162602522F}"/>
              </a:ext>
            </a:extLst>
          </p:cNvPr>
          <p:cNvGrpSpPr/>
          <p:nvPr/>
        </p:nvGrpSpPr>
        <p:grpSpPr>
          <a:xfrm>
            <a:off x="656256" y="4007003"/>
            <a:ext cx="3018442" cy="2508473"/>
            <a:chOff x="3896501" y="4019360"/>
            <a:chExt cx="3018442" cy="2508473"/>
          </a:xfrm>
        </p:grpSpPr>
        <p:pic>
          <p:nvPicPr>
            <p:cNvPr id="7" name="Picture 6">
              <a:extLst>
                <a:ext uri="{FF2B5EF4-FFF2-40B4-BE49-F238E27FC236}">
                  <a16:creationId xmlns:a16="http://schemas.microsoft.com/office/drawing/2014/main" id="{D5E84DEE-4D39-B4BB-9B00-558C20AB5D2F}"/>
                </a:ext>
              </a:extLst>
            </p:cNvPr>
            <p:cNvPicPr>
              <a:picLocks noChangeAspect="1"/>
            </p:cNvPicPr>
            <p:nvPr/>
          </p:nvPicPr>
          <p:blipFill>
            <a:blip r:embed="rId6"/>
            <a:stretch>
              <a:fillRect/>
            </a:stretch>
          </p:blipFill>
          <p:spPr>
            <a:xfrm>
              <a:off x="3896501" y="4019360"/>
              <a:ext cx="3018442" cy="2107444"/>
            </a:xfrm>
            <a:prstGeom prst="rect">
              <a:avLst/>
            </a:prstGeom>
          </p:spPr>
        </p:pic>
        <p:sp>
          <p:nvSpPr>
            <p:cNvPr id="8" name="TextBox 7">
              <a:extLst>
                <a:ext uri="{FF2B5EF4-FFF2-40B4-BE49-F238E27FC236}">
                  <a16:creationId xmlns:a16="http://schemas.microsoft.com/office/drawing/2014/main" id="{30508389-1C33-B836-07C8-7E2DE6889731}"/>
                </a:ext>
              </a:extLst>
            </p:cNvPr>
            <p:cNvSpPr txBox="1"/>
            <p:nvPr/>
          </p:nvSpPr>
          <p:spPr>
            <a:xfrm>
              <a:off x="4201969" y="6004613"/>
              <a:ext cx="2407505"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hoàng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đế</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D12265B5-AC9A-AA47-7D08-F19C33E8C64D}"/>
              </a:ext>
            </a:extLst>
          </p:cNvPr>
          <p:cNvGrpSpPr/>
          <p:nvPr/>
        </p:nvGrpSpPr>
        <p:grpSpPr>
          <a:xfrm>
            <a:off x="656256" y="1073540"/>
            <a:ext cx="2890277" cy="2355460"/>
            <a:chOff x="498117" y="4019360"/>
            <a:chExt cx="2890277" cy="2355460"/>
          </a:xfrm>
        </p:grpSpPr>
        <p:pic>
          <p:nvPicPr>
            <p:cNvPr id="10" name="Picture 9">
              <a:extLst>
                <a:ext uri="{FF2B5EF4-FFF2-40B4-BE49-F238E27FC236}">
                  <a16:creationId xmlns:a16="http://schemas.microsoft.com/office/drawing/2014/main" id="{4D9DA22B-01B5-1792-FFBD-670DCDA6CA61}"/>
                </a:ext>
              </a:extLst>
            </p:cNvPr>
            <p:cNvPicPr>
              <a:picLocks noChangeAspect="1"/>
            </p:cNvPicPr>
            <p:nvPr/>
          </p:nvPicPr>
          <p:blipFill>
            <a:blip r:embed="rId7"/>
            <a:stretch>
              <a:fillRect/>
            </a:stretch>
          </p:blipFill>
          <p:spPr>
            <a:xfrm>
              <a:off x="498117" y="4019360"/>
              <a:ext cx="2890277" cy="2012144"/>
            </a:xfrm>
            <a:prstGeom prst="rect">
              <a:avLst/>
            </a:prstGeom>
          </p:spPr>
        </p:pic>
        <p:sp>
          <p:nvSpPr>
            <p:cNvPr id="11" name="TextBox 10">
              <a:extLst>
                <a:ext uri="{FF2B5EF4-FFF2-40B4-BE49-F238E27FC236}">
                  <a16:creationId xmlns:a16="http://schemas.microsoft.com/office/drawing/2014/main" id="{E1F513F4-9E9A-C2D5-5ADD-581C9CE7CDB2}"/>
                </a:ext>
              </a:extLst>
            </p:cNvPr>
            <p:cNvSpPr txBox="1"/>
            <p:nvPr/>
          </p:nvSpPr>
          <p:spPr>
            <a:xfrm>
              <a:off x="781177" y="5851600"/>
              <a:ext cx="2298845" cy="523220"/>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Nấm </a:t>
              </a:r>
              <a:r>
                <a:rPr lang="en-US" sz="2800" b="1" dirty="0" err="1">
                  <a:latin typeface="Calibri" panose="020F0502020204030204" pitchFamily="34" charset="0"/>
                  <a:ea typeface="Calibri" panose="020F0502020204030204" pitchFamily="34" charset="0"/>
                  <a:cs typeface="Calibri" panose="020F0502020204030204" pitchFamily="34" charset="0"/>
                </a:rPr>
                <a:t>chân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dài</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3072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2598</TotalTime>
  <Words>1140</Words>
  <Application>Microsoft Office PowerPoint</Application>
  <PresentationFormat>Widescreen</PresentationFormat>
  <Paragraphs>123</Paragraphs>
  <Slides>28</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LNTH-LuoLuoNotangYuanTi 1</vt:lpstr>
      <vt:lpstr>#9Slide07 IcielLa Chic Pro Shad</vt:lpstr>
      <vt:lpstr>#9Slide07 SVNNexa Rust Slab Bla</vt:lpstr>
      <vt:lpstr>Arial</vt:lpstr>
      <vt:lpstr>Calibri</vt:lpstr>
      <vt:lpstr>Calibri Light</vt:lpstr>
      <vt:lpstr>iCiel Pony</vt:lpstr>
      <vt:lpstr>MTD Summer Show</vt:lpstr>
      <vt:lpstr>SVN-ARCO Typography</vt:lpstr>
      <vt:lpstr>SVN-Gretoon</vt:lpstr>
      <vt:lpstr>UTM Avo</vt:lpstr>
      <vt:lpstr>UTM Duepuntozero</vt:lpstr>
      <vt:lpstr>UTM Edwardian</vt:lpstr>
      <vt:lpstr>UTM Mother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 THI TRIEU VI</dc:creator>
  <cp:lastModifiedBy>CAO THI TRIEU VI</cp:lastModifiedBy>
  <cp:revision>15</cp:revision>
  <dcterms:created xsi:type="dcterms:W3CDTF">2023-08-18T14:29:16Z</dcterms:created>
  <dcterms:modified xsi:type="dcterms:W3CDTF">2023-08-23T15:38:19Z</dcterms:modified>
</cp:coreProperties>
</file>